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6266" r:id="rId5"/>
    <p:sldId id="6267" r:id="rId6"/>
    <p:sldId id="6268" r:id="rId7"/>
  </p:sldIdLst>
  <p:sldSz cx="12192000" cy="6858000"/>
  <p:notesSz cx="6858000" cy="9144000"/>
  <p:defaultTextStyle>
    <a:defPPr>
      <a:defRPr lang="en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A67"/>
    <a:srgbClr val="FBD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707"/>
  </p:normalViewPr>
  <p:slideViewPr>
    <p:cSldViewPr snapToGrid="0">
      <p:cViewPr varScale="1">
        <p:scale>
          <a:sx n="148" d="100"/>
          <a:sy n="148" d="100"/>
        </p:scale>
        <p:origin x="1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-Mari Luide" userId="4550fac1-e932-43e0-8185-a4ca3b300488" providerId="ADAL" clId="{D3568039-C66E-4509-A5E1-2B469ABB921D}"/>
    <pc:docChg chg="modSld">
      <pc:chgData name="Hanna-Mari Luide" userId="4550fac1-e932-43e0-8185-a4ca3b300488" providerId="ADAL" clId="{D3568039-C66E-4509-A5E1-2B469ABB921D}" dt="2026-05-28T11:37:33.861" v="9" actId="20577"/>
      <pc:docMkLst>
        <pc:docMk/>
      </pc:docMkLst>
      <pc:sldChg chg="modSp mod">
        <pc:chgData name="Hanna-Mari Luide" userId="4550fac1-e932-43e0-8185-a4ca3b300488" providerId="ADAL" clId="{D3568039-C66E-4509-A5E1-2B469ABB921D}" dt="2026-05-28T11:37:33.861" v="9" actId="20577"/>
        <pc:sldMkLst>
          <pc:docMk/>
          <pc:sldMk cId="1057267734" sldId="6266"/>
        </pc:sldMkLst>
        <pc:spChg chg="mod">
          <ac:chgData name="Hanna-Mari Luide" userId="4550fac1-e932-43e0-8185-a4ca3b300488" providerId="ADAL" clId="{D3568039-C66E-4509-A5E1-2B469ABB921D}" dt="2026-05-28T11:37:33.861" v="9" actId="20577"/>
          <ac:spMkLst>
            <pc:docMk/>
            <pc:sldMk cId="1057267734" sldId="6266"/>
            <ac:spMk id="6" creationId="{7D923BC8-8BA8-475F-9BC2-F9CF33146E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900BE-6167-7449-A4F4-8CED6B7A4A8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0CD5E-422C-E246-8969-ACDB66B4B1E3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110169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1A0D-2B28-5E9A-5BFA-8700380AD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23B919-0742-1E24-95B3-7912E9A3A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12508-8CB5-F83C-AD76-DCC655C38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72294-10FF-B7AE-E195-261448978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A8535-777A-C1F1-EEA9-5C58CC052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478836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2B0AE-013F-3486-2EDA-7949BCF31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14B7F-A9DC-5C31-DC75-26E435E64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6A14C-9E35-6FDE-14FB-FAED5392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AA908-CDD0-29DC-380F-3A2E76B2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D0A9F-2260-51E3-8DC4-E8D7C09C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52314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BD4F2B-5214-A077-694D-4D4976379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F68AC5-74CD-3187-0DC0-B5AB9CACD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75C4F-284D-504F-381D-3B08BEB22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2F379-31A0-6418-43D1-DC170D5C4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1BD6D-CED1-D8D2-A09B-26FB1959A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41444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EEC0F-A688-370B-5495-A4700FB10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50D91-A552-5AA9-A997-D898BE9E9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BC4F6-8D4C-9B0F-56EF-D7548FB4A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51DBC-F545-1493-8D16-F5AEA5BA3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CDE3C-742F-AF1B-D871-F9EA73274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47731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D4B8-B474-D811-4516-03B8044A2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7F3BE-9AC7-0776-6A6A-E791404E4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F0E3E-D3DF-317B-AB00-5494B7EAA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6E4F7-5938-CE8C-93DA-8B46EA30E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E1ABA-5193-0F9E-42C6-EADCC039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744822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DDEB2-C3C9-62EE-DB05-22A11985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9302-09D9-4C32-323C-B18A6D32B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2725A-769E-90ED-1466-48D266548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E4FC9-0CC2-F91F-C7EA-6018BEA14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9F7A8-5688-76C8-40F4-1C3916F98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62F88-D553-8341-6861-5C884D1F4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49953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04428-2FAA-7BA6-19BA-5277DD3A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A517E-4BC9-8F42-3198-B7407B751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3533B-DF76-0040-3BAF-4A7AF2643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5516D-2B3F-4803-4A94-80DE838163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2EE4CB-AA2B-70A4-DDD7-E8C10A299C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D1896E-D5BC-53BC-26EB-9F21D566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2453D5-3A74-8285-3A49-84A63ADA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A5B2A4-B8A6-99DE-A48E-7E47E5038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84849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ADA9-824A-EBA2-519A-78B8AE227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AD58B-3BB4-AF85-12BC-64D821850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B81BC-E553-003B-7C86-2C542183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32EB52-1FAD-56F1-2B8E-8B330508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73311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870EF-AF4D-BE74-1AB5-98566555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C7C60-9657-CB47-C481-20B30828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8555E-A1FD-0F73-9A98-8FD10587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1677507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EA5A7-7875-942C-DD3E-68213C567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AE178-FE03-F780-AF84-9740B80ED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CFC0A-103B-34D3-BD68-80CC2D32D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BADC2-60A3-B59E-B4B7-DD16863D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82D44-07BB-8264-1807-EDB7023F7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C0C80-9BBE-732A-6156-0DF93FF01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349509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9858B-285B-D86A-B204-2AB6F1A6E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489B9D-45F1-381E-C837-024F996A4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BE0C28-15B5-4A7A-7481-893C461DD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33EC2-02C9-D878-1EF3-BF9FA747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DD477-BF79-14D2-8EE7-6741A6A90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54231-3C2B-9A59-6178-2AEE7F709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92359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120B8C-D548-BD78-3F77-AE11DB52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C938F-3D6E-F74D-DFE4-C0B6127CA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32DF4-8D84-3E45-7218-3C7C0C9BD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EF20DC-C6AF-5745-844F-53940A076679}" type="datetimeFigureOut">
              <a:rPr lang="en-EE" smtClean="0"/>
              <a:t>05/28/2026</a:t>
            </a:fld>
            <a:endParaRPr lang="en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2F91B-928C-23DD-F73F-B32CCD039A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93031-920B-4DB0-8BFF-59C964FA4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50BCC7-AC4E-544B-A09D-E4EBB1BCD0DE}" type="slidenum">
              <a:rPr lang="en-EE" smtClean="0"/>
              <a:t>‹#›</a:t>
            </a:fld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11723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C603C-349E-4791-5892-BB9873043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DF0B8-D32B-AE68-E05E-5D3FDACBE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Vaktsineerimise teemad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5442D6B6-E709-66B5-9C6F-A850AF113CB8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ED9415CB-B78B-86DA-901E-DABDB18D7948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390DEA9-3A87-D7F5-34CE-CF335A5A22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C249B31-25FC-B0C7-A4BA-8C7C710C9B2E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E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923BC8-8BA8-475F-9BC2-F9CF33146E04}"/>
              </a:ext>
            </a:extLst>
          </p:cNvPr>
          <p:cNvSpPr txBox="1"/>
          <p:nvPr/>
        </p:nvSpPr>
        <p:spPr>
          <a:xfrm>
            <a:off x="567070" y="1551512"/>
            <a:ext cx="8550728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1600" b="1" dirty="0"/>
              <a:t>Ka sel aastal kutsume kõiki perearste kaasa lööma suvises HPV vastases vaktsineerimises</a:t>
            </a:r>
          </a:p>
          <a:p>
            <a:r>
              <a:rPr lang="et-EE" sz="1600" dirty="0"/>
              <a:t>Infokiri perearstidele välja saadetud 8. mail – üles leiab Partnerportaalist</a:t>
            </a:r>
          </a:p>
          <a:p>
            <a:endParaRPr lang="et-EE" sz="1600" dirty="0"/>
          </a:p>
          <a:p>
            <a:r>
              <a:rPr lang="et-EE" sz="1600" b="1" dirty="0"/>
              <a:t>Vaktsiini tellimine:</a:t>
            </a:r>
            <a:endParaRPr lang="et-EE" sz="1600" dirty="0"/>
          </a:p>
          <a:p>
            <a:r>
              <a:rPr lang="et-EE" sz="1600" dirty="0"/>
              <a:t>Oluline on, et huviliste pöördumisel oleks teil vaktsiin olemas. Seega soovitame tellida juba täna!</a:t>
            </a:r>
          </a:p>
          <a:p>
            <a:endParaRPr lang="et-EE" sz="1600" dirty="0"/>
          </a:p>
          <a:p>
            <a:r>
              <a:rPr lang="et-EE" sz="1600" b="1" dirty="0"/>
              <a:t>Tasustamine:</a:t>
            </a:r>
            <a:endParaRPr lang="et-EE" sz="1600" dirty="0"/>
          </a:p>
          <a:p>
            <a:r>
              <a:rPr lang="et-EE" sz="1600" dirty="0"/>
              <a:t>Perioodil 15. juuni - 31. august 2026 tehtud immuniseerimise eest makstakse perearstidele ühekordset lisatasu 8.85 eurot iga süsti eest. Aluseks on hiljemalt </a:t>
            </a:r>
            <a:r>
              <a:rPr lang="et-EE" sz="1600" b="1" dirty="0"/>
              <a:t>15. septembriks</a:t>
            </a:r>
            <a:r>
              <a:rPr lang="et-EE" sz="1600" dirty="0"/>
              <a:t> tervise infosüsteemi esitatud </a:t>
            </a:r>
            <a:r>
              <a:rPr lang="et-EE" sz="1600" b="1" dirty="0"/>
              <a:t>immuniseerimisteatised.</a:t>
            </a:r>
            <a:endParaRPr lang="et-EE" sz="1600" dirty="0"/>
          </a:p>
          <a:p>
            <a:r>
              <a:rPr lang="et-EE" sz="1600" dirty="0"/>
              <a:t>Vaktsineerida võib kõiki 12-18-aastaseid huvilisi, ka </a:t>
            </a:r>
            <a:r>
              <a:rPr lang="et-EE" sz="1600" b="1" dirty="0"/>
              <a:t>nimistuväliseid </a:t>
            </a:r>
            <a:r>
              <a:rPr lang="et-EE" sz="1600" b="1" dirty="0" err="1"/>
              <a:t>pöördujaid</a:t>
            </a:r>
            <a:r>
              <a:rPr lang="et-EE" sz="1600" dirty="0"/>
              <a:t>.</a:t>
            </a:r>
          </a:p>
          <a:p>
            <a:r>
              <a:rPr lang="et-EE" sz="1600" b="1" dirty="0"/>
              <a:t> </a:t>
            </a:r>
            <a:endParaRPr lang="et-EE" sz="1600" dirty="0"/>
          </a:p>
          <a:p>
            <a:r>
              <a:rPr lang="et-EE" sz="1600" b="1" dirty="0"/>
              <a:t>Vaktsineerimise andmed</a:t>
            </a:r>
            <a:endParaRPr lang="et-EE" sz="1600" dirty="0"/>
          </a:p>
          <a:p>
            <a:r>
              <a:rPr lang="et-EE" sz="1600" dirty="0"/>
              <a:t>Tervisekassa poolt edastame noorte nimekirjad.</a:t>
            </a:r>
          </a:p>
          <a:p>
            <a:r>
              <a:rPr lang="et-EE" sz="1600" dirty="0"/>
              <a:t>Nimistu hõlmatuse jälgimiseks loome töölaua.</a:t>
            </a:r>
          </a:p>
          <a:p>
            <a:r>
              <a:rPr lang="et-EE" sz="1600" dirty="0"/>
              <a:t>Nimekirjad ja töölaua info saadame hiljemalt 15. juuniks.</a:t>
            </a:r>
          </a:p>
          <a:p>
            <a:endParaRPr lang="et-EE" sz="1600" dirty="0"/>
          </a:p>
          <a:p>
            <a:r>
              <a:rPr lang="et-EE" sz="1600" dirty="0"/>
              <a:t>Tervisekassa toetab taustal kommunikatsiooni tegevustega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57267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C1C22-F740-5E82-B11D-D422F8ADF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49D9A-46FA-03C6-A533-97D96FF14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Vaktsineerimise teemad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E58AF308-FC2E-086B-C9EB-AF6835775853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07ADA941-5018-3B9A-E1CB-9BFFDDE6CD99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527E268-02C7-533C-8309-DE5F1AB9B2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9B1097-B964-E91F-27BD-0573652DBC79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sz="1800" b="1" dirty="0"/>
              <a:t>Gripiuudised</a:t>
            </a:r>
          </a:p>
          <a:p>
            <a:r>
              <a:rPr lang="et-EE" sz="1800" dirty="0"/>
              <a:t>Huvi vaktsineerimise vastu kõigi aegade suurim, vaktsineeris 197 161 inimest</a:t>
            </a:r>
          </a:p>
          <a:p>
            <a:r>
              <a:rPr lang="et-EE" sz="1800" dirty="0"/>
              <a:t>Kasv kõigis vanuserühmades ( 0-7 kasv 8%-&gt; 12%; 60+ kasv 25%-&gt; 27%; 8-59 7%-&gt; 9%)</a:t>
            </a:r>
          </a:p>
          <a:p>
            <a:r>
              <a:rPr lang="et-EE" sz="1800" dirty="0"/>
              <a:t>AITÄH!! Ühine pingutus, mis nõuab meeskonnatööd!</a:t>
            </a:r>
          </a:p>
          <a:p>
            <a:r>
              <a:rPr lang="et-EE" sz="1800" dirty="0"/>
              <a:t>Sügisest rakenduvad uued riskirühmad </a:t>
            </a:r>
          </a:p>
          <a:p>
            <a:pPr lvl="1"/>
            <a:r>
              <a:rPr lang="et-EE" sz="1600" dirty="0"/>
              <a:t>8-17 aastased - varasemad haigusseisundid </a:t>
            </a:r>
            <a:r>
              <a:rPr lang="et-EE" sz="1600" b="1" dirty="0"/>
              <a:t>täpsustati diagnoosidega </a:t>
            </a:r>
            <a:r>
              <a:rPr lang="et-EE" sz="1600" dirty="0"/>
              <a:t>(südame ja veresoonkonna haigused, onkoloogilised haigused, immuunpuudulikkus, diabeet ja obstruktiivne kopsuhaigus) </a:t>
            </a:r>
          </a:p>
          <a:p>
            <a:pPr lvl="1"/>
            <a:r>
              <a:rPr lang="et-EE" sz="1600" dirty="0"/>
              <a:t>18-59 aastased – lisati haigusseisundid, mille puhul õigus tasuta gripivaktsiinile</a:t>
            </a:r>
          </a:p>
          <a:p>
            <a:pPr lvl="1"/>
            <a:endParaRPr lang="et-EE" sz="1600" dirty="0"/>
          </a:p>
          <a:p>
            <a:r>
              <a:rPr lang="et-EE" sz="1800" dirty="0"/>
              <a:t>Otsustustugedesse lisatud diagnoosipõhised soovitused alates sügisest – gripi + </a:t>
            </a:r>
            <a:r>
              <a:rPr lang="et-EE" sz="1800" dirty="0" err="1"/>
              <a:t>pneumokoki</a:t>
            </a:r>
            <a:r>
              <a:rPr lang="et-EE" sz="1800" dirty="0"/>
              <a:t> riskirühmad</a:t>
            </a:r>
          </a:p>
          <a:p>
            <a:r>
              <a:rPr lang="et-EE" sz="1800" dirty="0" err="1"/>
              <a:t>Visuaalid</a:t>
            </a:r>
            <a:r>
              <a:rPr lang="et-EE" sz="1800" dirty="0"/>
              <a:t> sügiseks, lihtsustamaks partnerite tööd</a:t>
            </a:r>
          </a:p>
          <a:p>
            <a:endParaRPr lang="en-EE" sz="1800" dirty="0"/>
          </a:p>
        </p:txBody>
      </p:sp>
    </p:spTree>
    <p:extLst>
      <p:ext uri="{BB962C8B-B14F-4D97-AF65-F5344CB8AC3E}">
        <p14:creationId xmlns:p14="http://schemas.microsoft.com/office/powerpoint/2010/main" val="286167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E982D-C708-EB4A-59C9-67BF2537B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28AEC-50A4-567D-19F8-4F37C071E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2800" dirty="0">
                <a:solidFill>
                  <a:srgbClr val="000000"/>
                </a:solidFill>
                <a:ea typeface="+mj-lt"/>
                <a:cs typeface="+mj-lt"/>
              </a:rPr>
              <a:t>Vaktsineerimise teemad</a:t>
            </a:r>
            <a:endParaRPr lang="en-US" sz="2800" dirty="0" err="1"/>
          </a:p>
        </p:txBody>
      </p:sp>
      <p:sp>
        <p:nvSpPr>
          <p:cNvPr id="4" name="Preparation 4">
            <a:extLst>
              <a:ext uri="{FF2B5EF4-FFF2-40B4-BE49-F238E27FC236}">
                <a16:creationId xmlns:a16="http://schemas.microsoft.com/office/drawing/2014/main" id="{5157AC3E-3AEC-9B26-4726-5DF6FDFEB194}"/>
              </a:ext>
            </a:extLst>
          </p:cNvPr>
          <p:cNvSpPr/>
          <p:nvPr/>
        </p:nvSpPr>
        <p:spPr>
          <a:xfrm rot="21172671">
            <a:off x="6630990" y="4640402"/>
            <a:ext cx="7946077" cy="6901277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552" h="10000">
                <a:moveTo>
                  <a:pt x="0" y="5460"/>
                </a:moveTo>
                <a:lnTo>
                  <a:pt x="2463" y="1183"/>
                </a:lnTo>
                <a:lnTo>
                  <a:pt x="7060" y="0"/>
                </a:lnTo>
                <a:lnTo>
                  <a:pt x="9552" y="5967"/>
                </a:lnTo>
                <a:lnTo>
                  <a:pt x="6388" y="9156"/>
                </a:lnTo>
                <a:lnTo>
                  <a:pt x="388" y="10000"/>
                </a:lnTo>
                <a:cubicBezTo>
                  <a:pt x="259" y="8487"/>
                  <a:pt x="129" y="6973"/>
                  <a:pt x="0" y="5460"/>
                </a:cubicBezTo>
                <a:close/>
              </a:path>
            </a:pathLst>
          </a:custGeom>
          <a:solidFill>
            <a:srgbClr val="FBDD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solidFill>
                  <a:srgbClr val="FBDDE9"/>
                </a:solidFill>
              </a:rPr>
              <a:t>      </a:t>
            </a:r>
          </a:p>
        </p:txBody>
      </p:sp>
      <p:sp>
        <p:nvSpPr>
          <p:cNvPr id="5" name="Preparation 4">
            <a:extLst>
              <a:ext uri="{FF2B5EF4-FFF2-40B4-BE49-F238E27FC236}">
                <a16:creationId xmlns:a16="http://schemas.microsoft.com/office/drawing/2014/main" id="{D830173E-3DB3-B9A7-05E1-46146E6DB31E}"/>
              </a:ext>
            </a:extLst>
          </p:cNvPr>
          <p:cNvSpPr/>
          <p:nvPr/>
        </p:nvSpPr>
        <p:spPr>
          <a:xfrm rot="21069427">
            <a:off x="8152139" y="3501517"/>
            <a:ext cx="8913606" cy="6782946"/>
          </a:xfrm>
          <a:custGeom>
            <a:avLst/>
            <a:gdLst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8000 w 10000"/>
              <a:gd name="connsiteY2" fmla="*/ 0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5000 h 10000"/>
              <a:gd name="connsiteX1" fmla="*/ 2000 w 10000"/>
              <a:gd name="connsiteY1" fmla="*/ 0 h 10000"/>
              <a:gd name="connsiteX2" fmla="*/ 7060 w 10000"/>
              <a:gd name="connsiteY2" fmla="*/ 291 h 10000"/>
              <a:gd name="connsiteX3" fmla="*/ 10000 w 10000"/>
              <a:gd name="connsiteY3" fmla="*/ 5000 h 10000"/>
              <a:gd name="connsiteX4" fmla="*/ 8000 w 10000"/>
              <a:gd name="connsiteY4" fmla="*/ 10000 h 10000"/>
              <a:gd name="connsiteX5" fmla="*/ 2000 w 10000"/>
              <a:gd name="connsiteY5" fmla="*/ 10000 h 10000"/>
              <a:gd name="connsiteX6" fmla="*/ 0 w 10000"/>
              <a:gd name="connsiteY6" fmla="*/ 5000 h 10000"/>
              <a:gd name="connsiteX0" fmla="*/ 0 w 10000"/>
              <a:gd name="connsiteY0" fmla="*/ 4709 h 9709"/>
              <a:gd name="connsiteX1" fmla="*/ 2463 w 10000"/>
              <a:gd name="connsiteY1" fmla="*/ 1020 h 9709"/>
              <a:gd name="connsiteX2" fmla="*/ 7060 w 10000"/>
              <a:gd name="connsiteY2" fmla="*/ 0 h 9709"/>
              <a:gd name="connsiteX3" fmla="*/ 10000 w 10000"/>
              <a:gd name="connsiteY3" fmla="*/ 4709 h 9709"/>
              <a:gd name="connsiteX4" fmla="*/ 8000 w 10000"/>
              <a:gd name="connsiteY4" fmla="*/ 9709 h 9709"/>
              <a:gd name="connsiteX5" fmla="*/ 2000 w 10000"/>
              <a:gd name="connsiteY5" fmla="*/ 9709 h 9709"/>
              <a:gd name="connsiteX6" fmla="*/ 0 w 10000"/>
              <a:gd name="connsiteY6" fmla="*/ 4709 h 9709"/>
              <a:gd name="connsiteX0" fmla="*/ 0 w 10000"/>
              <a:gd name="connsiteY0" fmla="*/ 4850 h 10000"/>
              <a:gd name="connsiteX1" fmla="*/ 2463 w 10000"/>
              <a:gd name="connsiteY1" fmla="*/ 1051 h 10000"/>
              <a:gd name="connsiteX2" fmla="*/ 7060 w 10000"/>
              <a:gd name="connsiteY2" fmla="*/ 0 h 10000"/>
              <a:gd name="connsiteX3" fmla="*/ 10000 w 10000"/>
              <a:gd name="connsiteY3" fmla="*/ 4850 h 10000"/>
              <a:gd name="connsiteX4" fmla="*/ 8000 w 10000"/>
              <a:gd name="connsiteY4" fmla="*/ 10000 h 10000"/>
              <a:gd name="connsiteX5" fmla="*/ 388 w 10000"/>
              <a:gd name="connsiteY5" fmla="*/ 8883 h 10000"/>
              <a:gd name="connsiteX6" fmla="*/ 0 w 10000"/>
              <a:gd name="connsiteY6" fmla="*/ 4850 h 10000"/>
              <a:gd name="connsiteX0" fmla="*/ 0 w 10000"/>
              <a:gd name="connsiteY0" fmla="*/ 4850 h 8883"/>
              <a:gd name="connsiteX1" fmla="*/ 2463 w 10000"/>
              <a:gd name="connsiteY1" fmla="*/ 1051 h 8883"/>
              <a:gd name="connsiteX2" fmla="*/ 7060 w 10000"/>
              <a:gd name="connsiteY2" fmla="*/ 0 h 8883"/>
              <a:gd name="connsiteX3" fmla="*/ 10000 w 10000"/>
              <a:gd name="connsiteY3" fmla="*/ 4850 h 8883"/>
              <a:gd name="connsiteX4" fmla="*/ 6388 w 10000"/>
              <a:gd name="connsiteY4" fmla="*/ 8133 h 8883"/>
              <a:gd name="connsiteX5" fmla="*/ 388 w 10000"/>
              <a:gd name="connsiteY5" fmla="*/ 8883 h 8883"/>
              <a:gd name="connsiteX6" fmla="*/ 0 w 10000"/>
              <a:gd name="connsiteY6" fmla="*/ 4850 h 8883"/>
              <a:gd name="connsiteX0" fmla="*/ 0 w 9552"/>
              <a:gd name="connsiteY0" fmla="*/ 5460 h 10000"/>
              <a:gd name="connsiteX1" fmla="*/ 2463 w 9552"/>
              <a:gd name="connsiteY1" fmla="*/ 1183 h 10000"/>
              <a:gd name="connsiteX2" fmla="*/ 7060 w 9552"/>
              <a:gd name="connsiteY2" fmla="*/ 0 h 10000"/>
              <a:gd name="connsiteX3" fmla="*/ 9552 w 9552"/>
              <a:gd name="connsiteY3" fmla="*/ 5967 h 10000"/>
              <a:gd name="connsiteX4" fmla="*/ 6388 w 9552"/>
              <a:gd name="connsiteY4" fmla="*/ 9156 h 10000"/>
              <a:gd name="connsiteX5" fmla="*/ 388 w 9552"/>
              <a:gd name="connsiteY5" fmla="*/ 10000 h 10000"/>
              <a:gd name="connsiteX6" fmla="*/ 0 w 9552"/>
              <a:gd name="connsiteY6" fmla="*/ 5460 h 10000"/>
              <a:gd name="connsiteX0" fmla="*/ 0 w 10000"/>
              <a:gd name="connsiteY0" fmla="*/ 4598 h 9138"/>
              <a:gd name="connsiteX1" fmla="*/ 2579 w 10000"/>
              <a:gd name="connsiteY1" fmla="*/ 321 h 9138"/>
              <a:gd name="connsiteX2" fmla="*/ 6770 w 10000"/>
              <a:gd name="connsiteY2" fmla="*/ 0 h 9138"/>
              <a:gd name="connsiteX3" fmla="*/ 10000 w 10000"/>
              <a:gd name="connsiteY3" fmla="*/ 5105 h 9138"/>
              <a:gd name="connsiteX4" fmla="*/ 6688 w 10000"/>
              <a:gd name="connsiteY4" fmla="*/ 8294 h 9138"/>
              <a:gd name="connsiteX5" fmla="*/ 406 w 10000"/>
              <a:gd name="connsiteY5" fmla="*/ 9138 h 9138"/>
              <a:gd name="connsiteX6" fmla="*/ 0 w 10000"/>
              <a:gd name="connsiteY6" fmla="*/ 4598 h 9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9138">
                <a:moveTo>
                  <a:pt x="0" y="4598"/>
                </a:moveTo>
                <a:lnTo>
                  <a:pt x="2579" y="321"/>
                </a:lnTo>
                <a:lnTo>
                  <a:pt x="6770" y="0"/>
                </a:lnTo>
                <a:lnTo>
                  <a:pt x="10000" y="5105"/>
                </a:lnTo>
                <a:lnTo>
                  <a:pt x="6688" y="8294"/>
                </a:lnTo>
                <a:lnTo>
                  <a:pt x="406" y="9138"/>
                </a:lnTo>
                <a:cubicBezTo>
                  <a:pt x="271" y="7625"/>
                  <a:pt x="135" y="6111"/>
                  <a:pt x="0" y="4598"/>
                </a:cubicBezTo>
                <a:close/>
              </a:path>
            </a:pathLst>
          </a:custGeom>
          <a:noFill/>
          <a:ln w="28575">
            <a:solidFill>
              <a:srgbClr val="FBDDE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EE" dirty="0">
                <a:ln>
                  <a:solidFill>
                    <a:srgbClr val="073A67"/>
                  </a:solidFill>
                </a:ln>
                <a:noFill/>
              </a:rPr>
              <a:t>    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97E5675-FF7B-0E0F-3C0A-52EA203E3C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66664" y="6006654"/>
            <a:ext cx="2358266" cy="3266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4B62581-1F43-0A77-571C-F9AFAEDF9D5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t-EE" sz="2400" b="1" dirty="0"/>
          </a:p>
          <a:p>
            <a:pPr marL="0" indent="0" algn="ctr">
              <a:buNone/>
            </a:pPr>
            <a:r>
              <a:rPr lang="et-EE" sz="2400" b="1" dirty="0"/>
              <a:t>Laste kalendervaktsiinide hõlmatused</a:t>
            </a:r>
          </a:p>
          <a:p>
            <a:pPr marL="0" indent="0" algn="ctr">
              <a:buNone/>
            </a:pPr>
            <a:r>
              <a:rPr lang="et-EE" sz="2400" dirty="0"/>
              <a:t>Peaaegu kõigi vaktsiinide puhul võrreldes 2024a kasv!!</a:t>
            </a:r>
          </a:p>
          <a:p>
            <a:pPr marL="0" indent="0" algn="ctr">
              <a:buNone/>
            </a:pPr>
            <a:r>
              <a:rPr lang="et-EE" sz="2400" dirty="0"/>
              <a:t>Aitäh!!! </a:t>
            </a:r>
          </a:p>
          <a:p>
            <a:endParaRPr lang="en-EE" sz="1800" dirty="0"/>
          </a:p>
        </p:txBody>
      </p:sp>
    </p:spTree>
    <p:extLst>
      <p:ext uri="{BB962C8B-B14F-4D97-AF65-F5344CB8AC3E}">
        <p14:creationId xmlns:p14="http://schemas.microsoft.com/office/powerpoint/2010/main" val="95712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91fde63e-c9b7-4f87-ba4f-1cfd7dff8b8a">
      <Terms xmlns="http://schemas.microsoft.com/office/infopath/2007/PartnerControls"/>
    </lcf76f155ced4ddcb4097134ff3c332f>
    <TaxCatchAll xmlns="034cb026-49f9-4152-a171-163aaaf640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7787E6CA1E0469A1D3A2B62ABC0B5" ma:contentTypeVersion="20" ma:contentTypeDescription="Loo uus dokument" ma:contentTypeScope="" ma:versionID="8d54b924770fbd9138bbcba4710fe548">
  <xsd:schema xmlns:xsd="http://www.w3.org/2001/XMLSchema" xmlns:xs="http://www.w3.org/2001/XMLSchema" xmlns:p="http://schemas.microsoft.com/office/2006/metadata/properties" xmlns:ns1="http://schemas.microsoft.com/sharepoint/v3" xmlns:ns2="034cb026-49f9-4152-a171-163aaaf6402b" xmlns:ns3="91fde63e-c9b7-4f87-ba4f-1cfd7dff8b8a" targetNamespace="http://schemas.microsoft.com/office/2006/metadata/properties" ma:root="true" ma:fieldsID="45c6a75b08e57420578998aeb115cfb7" ns1:_="" ns2:_="" ns3:_="">
    <xsd:import namespace="http://schemas.microsoft.com/sharepoint/v3"/>
    <xsd:import namespace="034cb026-49f9-4152-a171-163aaaf6402b"/>
    <xsd:import namespace="91fde63e-c9b7-4f87-ba4f-1cfd7dff8b8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Ühtse nõuetele vastavuse poliitika atribuudid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Ühtse nõuetele vastavuse poliitika kasutajaliidesetoim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4cb026-49f9-4152-a171-163aaaf6402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Ühiskasutusse andmise üksikasjad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ef5bff9-dade-48a5-8d64-a0aae577249b}" ma:internalName="TaxCatchAll" ma:showField="CatchAllData" ma:web="034cb026-49f9-4152-a171-163aaaf640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fde63e-c9b7-4f87-ba4f-1cfd7dff8b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Pildisildid" ma:readOnly="false" ma:fieldId="{5cf76f15-5ced-4ddc-b409-7134ff3c332f}" ma:taxonomyMulti="true" ma:sspId="d0dfdd9a-08aa-49ba-8b8c-1f0b5c74ee1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7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39BE2F-F5DF-4C13-BC59-94790DB9B5F6}">
  <ds:schemaRefs>
    <ds:schemaRef ds:uri="http://schemas.microsoft.com/sharepoint/v3"/>
    <ds:schemaRef ds:uri="http://schemas.openxmlformats.org/package/2006/metadata/core-properties"/>
    <ds:schemaRef ds:uri="http://purl.org/dc/elements/1.1/"/>
    <ds:schemaRef ds:uri="http://purl.org/dc/dcmitype/"/>
    <ds:schemaRef ds:uri="http://purl.org/dc/terms/"/>
    <ds:schemaRef ds:uri="034cb026-49f9-4152-a171-163aaaf6402b"/>
    <ds:schemaRef ds:uri="http://schemas.microsoft.com/office/infopath/2007/PartnerControls"/>
    <ds:schemaRef ds:uri="http://schemas.microsoft.com/office/2006/documentManagement/types"/>
    <ds:schemaRef ds:uri="91fde63e-c9b7-4f87-ba4f-1cfd7dff8b8a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3FB7A40-C1D8-4329-83FB-F4B352F9A9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F39714-6724-470C-B99B-0A730FF045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34cb026-49f9-4152-a171-163aaaf6402b"/>
    <ds:schemaRef ds:uri="91fde63e-c9b7-4f87-ba4f-1cfd7dff8b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3074</TotalTime>
  <Words>241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Vaktsineerimise teemad</vt:lpstr>
      <vt:lpstr>Vaktsineerimise teemad</vt:lpstr>
      <vt:lpstr>Vaktsineerimise teemad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Tiiu-Triin Tigas</dc:creator>
  <cp:lastModifiedBy>Hanna-Mari Luide</cp:lastModifiedBy>
  <cp:revision>35</cp:revision>
  <dcterms:created xsi:type="dcterms:W3CDTF">2025-09-16T12:20:31Z</dcterms:created>
  <dcterms:modified xsi:type="dcterms:W3CDTF">2026-05-28T11:37:42Z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0x010100EA77787E6CA1E0469A1D3A2B62ABC0B5</vt:lpwstr>
  </property>
</Properties>
</file>