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7" r:id="rId5"/>
    <p:sldId id="258" r:id="rId6"/>
    <p:sldId id="268" r:id="rId7"/>
    <p:sldId id="269" r:id="rId8"/>
    <p:sldId id="270" r:id="rId9"/>
    <p:sldId id="271" r:id="rId10"/>
    <p:sldId id="274" r:id="rId11"/>
    <p:sldId id="281" r:id="rId12"/>
    <p:sldId id="283" r:id="rId13"/>
    <p:sldId id="275" r:id="rId14"/>
    <p:sldId id="273" r:id="rId15"/>
    <p:sldId id="276" r:id="rId16"/>
    <p:sldId id="272" r:id="rId17"/>
    <p:sldId id="282" r:id="rId18"/>
    <p:sldId id="278" r:id="rId19"/>
    <p:sldId id="277" r:id="rId20"/>
    <p:sldId id="279" r:id="rId21"/>
    <p:sldId id="280" r:id="rId22"/>
    <p:sldId id="267" r:id="rId23"/>
  </p:sldIdLst>
  <p:sldSz cx="12192000" cy="6858000"/>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3A67"/>
    <a:srgbClr val="ECBC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187AFE-FD41-4289-BA20-86954DC27FCF}" v="430" dt="2026-02-26T06:17:11.9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2" d="100"/>
          <a:sy n="152" d="100"/>
        </p:scale>
        <p:origin x="604" y="1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C2519-C6B3-DCF4-02DB-4E27579454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00610A-3E7A-F15D-4E06-C11F6BEB60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AE81A5-1E08-D97D-80B4-BC740B1CE3E4}"/>
              </a:ext>
            </a:extLst>
          </p:cNvPr>
          <p:cNvSpPr>
            <a:spLocks noGrp="1"/>
          </p:cNvSpPr>
          <p:nvPr>
            <p:ph type="dt" sz="half" idx="10"/>
          </p:nvPr>
        </p:nvSpPr>
        <p:spPr/>
        <p:txBody>
          <a:bodyPr/>
          <a:lstStyle/>
          <a:p>
            <a:fld id="{F2D71D53-962F-F447-AEA8-D1E460258FFA}" type="datetimeFigureOut">
              <a:rPr lang="en-US" smtClean="0"/>
              <a:t>2/26/2026</a:t>
            </a:fld>
            <a:endParaRPr lang="en-US"/>
          </a:p>
        </p:txBody>
      </p:sp>
      <p:sp>
        <p:nvSpPr>
          <p:cNvPr id="5" name="Footer Placeholder 4">
            <a:extLst>
              <a:ext uri="{FF2B5EF4-FFF2-40B4-BE49-F238E27FC236}">
                <a16:creationId xmlns:a16="http://schemas.microsoft.com/office/drawing/2014/main" id="{5092B90C-C7DC-4120-C172-73A972716C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41DC76-480C-B63C-6B47-B9B9665D3679}"/>
              </a:ext>
            </a:extLst>
          </p:cNvPr>
          <p:cNvSpPr>
            <a:spLocks noGrp="1"/>
          </p:cNvSpPr>
          <p:nvPr>
            <p:ph type="sldNum" sz="quarter" idx="12"/>
          </p:nvPr>
        </p:nvSpPr>
        <p:spPr/>
        <p:txBody>
          <a:bodyPr/>
          <a:lstStyle/>
          <a:p>
            <a:fld id="{A2451D72-C81A-344C-8B82-D9FA3D35B745}" type="slidenum">
              <a:rPr lang="en-US" smtClean="0"/>
              <a:t>‹#›</a:t>
            </a:fld>
            <a:endParaRPr lang="en-US"/>
          </a:p>
        </p:txBody>
      </p:sp>
    </p:spTree>
    <p:extLst>
      <p:ext uri="{BB962C8B-B14F-4D97-AF65-F5344CB8AC3E}">
        <p14:creationId xmlns:p14="http://schemas.microsoft.com/office/powerpoint/2010/main" val="3919610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66AD1-6DBD-C0A0-ADF4-B9FD9488FF8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843A458-C32E-2672-5A97-34856E7599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EA2714-9CD0-BDC3-BCB9-BF3FD75E5202}"/>
              </a:ext>
            </a:extLst>
          </p:cNvPr>
          <p:cNvSpPr>
            <a:spLocks noGrp="1"/>
          </p:cNvSpPr>
          <p:nvPr>
            <p:ph type="dt" sz="half" idx="10"/>
          </p:nvPr>
        </p:nvSpPr>
        <p:spPr/>
        <p:txBody>
          <a:bodyPr/>
          <a:lstStyle/>
          <a:p>
            <a:fld id="{F2D71D53-962F-F447-AEA8-D1E460258FFA}" type="datetimeFigureOut">
              <a:rPr lang="en-US" smtClean="0"/>
              <a:t>2/26/2026</a:t>
            </a:fld>
            <a:endParaRPr lang="en-US"/>
          </a:p>
        </p:txBody>
      </p:sp>
      <p:sp>
        <p:nvSpPr>
          <p:cNvPr id="5" name="Footer Placeholder 4">
            <a:extLst>
              <a:ext uri="{FF2B5EF4-FFF2-40B4-BE49-F238E27FC236}">
                <a16:creationId xmlns:a16="http://schemas.microsoft.com/office/drawing/2014/main" id="{573951CD-8401-7783-1C3A-AE1D80C2E7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89BA16-B793-4386-ABF4-FD67A1293979}"/>
              </a:ext>
            </a:extLst>
          </p:cNvPr>
          <p:cNvSpPr>
            <a:spLocks noGrp="1"/>
          </p:cNvSpPr>
          <p:nvPr>
            <p:ph type="sldNum" sz="quarter" idx="12"/>
          </p:nvPr>
        </p:nvSpPr>
        <p:spPr/>
        <p:txBody>
          <a:bodyPr/>
          <a:lstStyle/>
          <a:p>
            <a:fld id="{A2451D72-C81A-344C-8B82-D9FA3D35B745}" type="slidenum">
              <a:rPr lang="en-US" smtClean="0"/>
              <a:t>‹#›</a:t>
            </a:fld>
            <a:endParaRPr lang="en-US"/>
          </a:p>
        </p:txBody>
      </p:sp>
    </p:spTree>
    <p:extLst>
      <p:ext uri="{BB962C8B-B14F-4D97-AF65-F5344CB8AC3E}">
        <p14:creationId xmlns:p14="http://schemas.microsoft.com/office/powerpoint/2010/main" val="533301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080620-4EED-D9F2-12AA-5D21B7F1350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3C7FD46-8071-98BA-C6B9-9C6013CEE90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931EB8-C0AC-87E2-E603-2DADE2D3E84E}"/>
              </a:ext>
            </a:extLst>
          </p:cNvPr>
          <p:cNvSpPr>
            <a:spLocks noGrp="1"/>
          </p:cNvSpPr>
          <p:nvPr>
            <p:ph type="dt" sz="half" idx="10"/>
          </p:nvPr>
        </p:nvSpPr>
        <p:spPr/>
        <p:txBody>
          <a:bodyPr/>
          <a:lstStyle/>
          <a:p>
            <a:fld id="{F2D71D53-962F-F447-AEA8-D1E460258FFA}" type="datetimeFigureOut">
              <a:rPr lang="en-US" smtClean="0"/>
              <a:t>2/26/2026</a:t>
            </a:fld>
            <a:endParaRPr lang="en-US"/>
          </a:p>
        </p:txBody>
      </p:sp>
      <p:sp>
        <p:nvSpPr>
          <p:cNvPr id="5" name="Footer Placeholder 4">
            <a:extLst>
              <a:ext uri="{FF2B5EF4-FFF2-40B4-BE49-F238E27FC236}">
                <a16:creationId xmlns:a16="http://schemas.microsoft.com/office/drawing/2014/main" id="{F24CA80D-680D-BF47-658B-B574C8F559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9E7AD8-2182-DB5A-B145-C1F7D409EEC6}"/>
              </a:ext>
            </a:extLst>
          </p:cNvPr>
          <p:cNvSpPr>
            <a:spLocks noGrp="1"/>
          </p:cNvSpPr>
          <p:nvPr>
            <p:ph type="sldNum" sz="quarter" idx="12"/>
          </p:nvPr>
        </p:nvSpPr>
        <p:spPr/>
        <p:txBody>
          <a:bodyPr/>
          <a:lstStyle/>
          <a:p>
            <a:fld id="{A2451D72-C81A-344C-8B82-D9FA3D35B745}" type="slidenum">
              <a:rPr lang="en-US" smtClean="0"/>
              <a:t>‹#›</a:t>
            </a:fld>
            <a:endParaRPr lang="en-US"/>
          </a:p>
        </p:txBody>
      </p:sp>
    </p:spTree>
    <p:extLst>
      <p:ext uri="{BB962C8B-B14F-4D97-AF65-F5344CB8AC3E}">
        <p14:creationId xmlns:p14="http://schemas.microsoft.com/office/powerpoint/2010/main" val="293737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B16A3-E365-B34B-C820-3759EEDF32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6AEFC2-26A1-F363-7DE9-B58693705B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3F750C-E492-8D91-2369-DF3AE5807B25}"/>
              </a:ext>
            </a:extLst>
          </p:cNvPr>
          <p:cNvSpPr>
            <a:spLocks noGrp="1"/>
          </p:cNvSpPr>
          <p:nvPr>
            <p:ph type="dt" sz="half" idx="10"/>
          </p:nvPr>
        </p:nvSpPr>
        <p:spPr/>
        <p:txBody>
          <a:bodyPr/>
          <a:lstStyle/>
          <a:p>
            <a:fld id="{F2D71D53-962F-F447-AEA8-D1E460258FFA}" type="datetimeFigureOut">
              <a:rPr lang="en-US" smtClean="0"/>
              <a:t>2/26/2026</a:t>
            </a:fld>
            <a:endParaRPr lang="en-US"/>
          </a:p>
        </p:txBody>
      </p:sp>
      <p:sp>
        <p:nvSpPr>
          <p:cNvPr id="5" name="Footer Placeholder 4">
            <a:extLst>
              <a:ext uri="{FF2B5EF4-FFF2-40B4-BE49-F238E27FC236}">
                <a16:creationId xmlns:a16="http://schemas.microsoft.com/office/drawing/2014/main" id="{3B9ED841-264E-82E1-9B52-7CC856257B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23901B-1C2D-8E94-3C1E-289CE1A88A09}"/>
              </a:ext>
            </a:extLst>
          </p:cNvPr>
          <p:cNvSpPr>
            <a:spLocks noGrp="1"/>
          </p:cNvSpPr>
          <p:nvPr>
            <p:ph type="sldNum" sz="quarter" idx="12"/>
          </p:nvPr>
        </p:nvSpPr>
        <p:spPr/>
        <p:txBody>
          <a:bodyPr/>
          <a:lstStyle/>
          <a:p>
            <a:fld id="{A2451D72-C81A-344C-8B82-D9FA3D35B745}" type="slidenum">
              <a:rPr lang="en-US" smtClean="0"/>
              <a:t>‹#›</a:t>
            </a:fld>
            <a:endParaRPr lang="en-US"/>
          </a:p>
        </p:txBody>
      </p:sp>
    </p:spTree>
    <p:extLst>
      <p:ext uri="{BB962C8B-B14F-4D97-AF65-F5344CB8AC3E}">
        <p14:creationId xmlns:p14="http://schemas.microsoft.com/office/powerpoint/2010/main" val="1489384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9FE23-9A56-9741-11C1-AF7111B5662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84ABB47-85DE-2343-6584-CCBEDA73B7A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5C2C85-E5B7-5B51-B20E-6DC026BFE441}"/>
              </a:ext>
            </a:extLst>
          </p:cNvPr>
          <p:cNvSpPr>
            <a:spLocks noGrp="1"/>
          </p:cNvSpPr>
          <p:nvPr>
            <p:ph type="dt" sz="half" idx="10"/>
          </p:nvPr>
        </p:nvSpPr>
        <p:spPr/>
        <p:txBody>
          <a:bodyPr/>
          <a:lstStyle/>
          <a:p>
            <a:fld id="{F2D71D53-962F-F447-AEA8-D1E460258FFA}" type="datetimeFigureOut">
              <a:rPr lang="en-US" smtClean="0"/>
              <a:t>2/26/2026</a:t>
            </a:fld>
            <a:endParaRPr lang="en-US"/>
          </a:p>
        </p:txBody>
      </p:sp>
      <p:sp>
        <p:nvSpPr>
          <p:cNvPr id="5" name="Footer Placeholder 4">
            <a:extLst>
              <a:ext uri="{FF2B5EF4-FFF2-40B4-BE49-F238E27FC236}">
                <a16:creationId xmlns:a16="http://schemas.microsoft.com/office/drawing/2014/main" id="{141E1803-A9A1-453E-8B49-52D528F476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AE3906-3D59-6D97-472F-D262DB6244B7}"/>
              </a:ext>
            </a:extLst>
          </p:cNvPr>
          <p:cNvSpPr>
            <a:spLocks noGrp="1"/>
          </p:cNvSpPr>
          <p:nvPr>
            <p:ph type="sldNum" sz="quarter" idx="12"/>
          </p:nvPr>
        </p:nvSpPr>
        <p:spPr/>
        <p:txBody>
          <a:bodyPr/>
          <a:lstStyle/>
          <a:p>
            <a:fld id="{A2451D72-C81A-344C-8B82-D9FA3D35B745}" type="slidenum">
              <a:rPr lang="en-US" smtClean="0"/>
              <a:t>‹#›</a:t>
            </a:fld>
            <a:endParaRPr lang="en-US"/>
          </a:p>
        </p:txBody>
      </p:sp>
    </p:spTree>
    <p:extLst>
      <p:ext uri="{BB962C8B-B14F-4D97-AF65-F5344CB8AC3E}">
        <p14:creationId xmlns:p14="http://schemas.microsoft.com/office/powerpoint/2010/main" val="3934699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68CCA-BED1-3E6E-A6DE-1084B433AC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75AE43-54E6-9E38-3833-8522843413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7C2CCC-C580-47D2-B298-C4CE473B922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7171C36-52A7-C94F-F079-A7101205A317}"/>
              </a:ext>
            </a:extLst>
          </p:cNvPr>
          <p:cNvSpPr>
            <a:spLocks noGrp="1"/>
          </p:cNvSpPr>
          <p:nvPr>
            <p:ph type="dt" sz="half" idx="10"/>
          </p:nvPr>
        </p:nvSpPr>
        <p:spPr/>
        <p:txBody>
          <a:bodyPr/>
          <a:lstStyle/>
          <a:p>
            <a:fld id="{F2D71D53-962F-F447-AEA8-D1E460258FFA}" type="datetimeFigureOut">
              <a:rPr lang="en-US" smtClean="0"/>
              <a:t>2/26/2026</a:t>
            </a:fld>
            <a:endParaRPr lang="en-US"/>
          </a:p>
        </p:txBody>
      </p:sp>
      <p:sp>
        <p:nvSpPr>
          <p:cNvPr id="6" name="Footer Placeholder 5">
            <a:extLst>
              <a:ext uri="{FF2B5EF4-FFF2-40B4-BE49-F238E27FC236}">
                <a16:creationId xmlns:a16="http://schemas.microsoft.com/office/drawing/2014/main" id="{8499A583-58A0-2312-4891-31AE819C0C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61DB5E-8A7E-B872-334B-73A95E287C60}"/>
              </a:ext>
            </a:extLst>
          </p:cNvPr>
          <p:cNvSpPr>
            <a:spLocks noGrp="1"/>
          </p:cNvSpPr>
          <p:nvPr>
            <p:ph type="sldNum" sz="quarter" idx="12"/>
          </p:nvPr>
        </p:nvSpPr>
        <p:spPr/>
        <p:txBody>
          <a:bodyPr/>
          <a:lstStyle/>
          <a:p>
            <a:fld id="{A2451D72-C81A-344C-8B82-D9FA3D35B745}" type="slidenum">
              <a:rPr lang="en-US" smtClean="0"/>
              <a:t>‹#›</a:t>
            </a:fld>
            <a:endParaRPr lang="en-US"/>
          </a:p>
        </p:txBody>
      </p:sp>
    </p:spTree>
    <p:extLst>
      <p:ext uri="{BB962C8B-B14F-4D97-AF65-F5344CB8AC3E}">
        <p14:creationId xmlns:p14="http://schemas.microsoft.com/office/powerpoint/2010/main" val="442737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07788-32D9-9F36-075C-638D378538D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08BDF71-5810-926D-119E-FD8F98CE94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D91D89-41A3-8EFC-2003-DB0ADB4DA2B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FB6B755-7DBD-BD85-6758-E1F3780CDE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06FEA12-865F-5B74-7E1C-2D2C57CD80F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F063299-FBFE-78A7-9B97-B51456174766}"/>
              </a:ext>
            </a:extLst>
          </p:cNvPr>
          <p:cNvSpPr>
            <a:spLocks noGrp="1"/>
          </p:cNvSpPr>
          <p:nvPr>
            <p:ph type="dt" sz="half" idx="10"/>
          </p:nvPr>
        </p:nvSpPr>
        <p:spPr/>
        <p:txBody>
          <a:bodyPr/>
          <a:lstStyle/>
          <a:p>
            <a:fld id="{F2D71D53-962F-F447-AEA8-D1E460258FFA}" type="datetimeFigureOut">
              <a:rPr lang="en-US" smtClean="0"/>
              <a:t>2/26/2026</a:t>
            </a:fld>
            <a:endParaRPr lang="en-US"/>
          </a:p>
        </p:txBody>
      </p:sp>
      <p:sp>
        <p:nvSpPr>
          <p:cNvPr id="8" name="Footer Placeholder 7">
            <a:extLst>
              <a:ext uri="{FF2B5EF4-FFF2-40B4-BE49-F238E27FC236}">
                <a16:creationId xmlns:a16="http://schemas.microsoft.com/office/drawing/2014/main" id="{52B81F0A-8C68-5EB9-E936-512F5B56EE7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99B0FBB-A693-90D5-171F-6B8F2B68096A}"/>
              </a:ext>
            </a:extLst>
          </p:cNvPr>
          <p:cNvSpPr>
            <a:spLocks noGrp="1"/>
          </p:cNvSpPr>
          <p:nvPr>
            <p:ph type="sldNum" sz="quarter" idx="12"/>
          </p:nvPr>
        </p:nvSpPr>
        <p:spPr/>
        <p:txBody>
          <a:bodyPr/>
          <a:lstStyle/>
          <a:p>
            <a:fld id="{A2451D72-C81A-344C-8B82-D9FA3D35B745}" type="slidenum">
              <a:rPr lang="en-US" smtClean="0"/>
              <a:t>‹#›</a:t>
            </a:fld>
            <a:endParaRPr lang="en-US"/>
          </a:p>
        </p:txBody>
      </p:sp>
    </p:spTree>
    <p:extLst>
      <p:ext uri="{BB962C8B-B14F-4D97-AF65-F5344CB8AC3E}">
        <p14:creationId xmlns:p14="http://schemas.microsoft.com/office/powerpoint/2010/main" val="1392085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9459E-646B-BC74-5342-9D9342F2F29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BFDFD49-D959-98A8-CE7F-B19447BCF8B8}"/>
              </a:ext>
            </a:extLst>
          </p:cNvPr>
          <p:cNvSpPr>
            <a:spLocks noGrp="1"/>
          </p:cNvSpPr>
          <p:nvPr>
            <p:ph type="dt" sz="half" idx="10"/>
          </p:nvPr>
        </p:nvSpPr>
        <p:spPr/>
        <p:txBody>
          <a:bodyPr/>
          <a:lstStyle/>
          <a:p>
            <a:fld id="{F2D71D53-962F-F447-AEA8-D1E460258FFA}" type="datetimeFigureOut">
              <a:rPr lang="en-US" smtClean="0"/>
              <a:t>2/26/2026</a:t>
            </a:fld>
            <a:endParaRPr lang="en-US"/>
          </a:p>
        </p:txBody>
      </p:sp>
      <p:sp>
        <p:nvSpPr>
          <p:cNvPr id="4" name="Footer Placeholder 3">
            <a:extLst>
              <a:ext uri="{FF2B5EF4-FFF2-40B4-BE49-F238E27FC236}">
                <a16:creationId xmlns:a16="http://schemas.microsoft.com/office/drawing/2014/main" id="{E44E814B-7385-A95A-3AD9-F15AEFBD413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1DB3D3-39B5-1858-7C1D-45676EA9C8CE}"/>
              </a:ext>
            </a:extLst>
          </p:cNvPr>
          <p:cNvSpPr>
            <a:spLocks noGrp="1"/>
          </p:cNvSpPr>
          <p:nvPr>
            <p:ph type="sldNum" sz="quarter" idx="12"/>
          </p:nvPr>
        </p:nvSpPr>
        <p:spPr/>
        <p:txBody>
          <a:bodyPr/>
          <a:lstStyle/>
          <a:p>
            <a:fld id="{A2451D72-C81A-344C-8B82-D9FA3D35B745}" type="slidenum">
              <a:rPr lang="en-US" smtClean="0"/>
              <a:t>‹#›</a:t>
            </a:fld>
            <a:endParaRPr lang="en-US"/>
          </a:p>
        </p:txBody>
      </p:sp>
    </p:spTree>
    <p:extLst>
      <p:ext uri="{BB962C8B-B14F-4D97-AF65-F5344CB8AC3E}">
        <p14:creationId xmlns:p14="http://schemas.microsoft.com/office/powerpoint/2010/main" val="1107624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859600-0EF4-44C2-E3F2-CECB8A378BA2}"/>
              </a:ext>
            </a:extLst>
          </p:cNvPr>
          <p:cNvSpPr>
            <a:spLocks noGrp="1"/>
          </p:cNvSpPr>
          <p:nvPr>
            <p:ph type="dt" sz="half" idx="10"/>
          </p:nvPr>
        </p:nvSpPr>
        <p:spPr/>
        <p:txBody>
          <a:bodyPr/>
          <a:lstStyle/>
          <a:p>
            <a:fld id="{F2D71D53-962F-F447-AEA8-D1E460258FFA}" type="datetimeFigureOut">
              <a:rPr lang="en-US" smtClean="0"/>
              <a:t>2/26/2026</a:t>
            </a:fld>
            <a:endParaRPr lang="en-US"/>
          </a:p>
        </p:txBody>
      </p:sp>
      <p:sp>
        <p:nvSpPr>
          <p:cNvPr id="3" name="Footer Placeholder 2">
            <a:extLst>
              <a:ext uri="{FF2B5EF4-FFF2-40B4-BE49-F238E27FC236}">
                <a16:creationId xmlns:a16="http://schemas.microsoft.com/office/drawing/2014/main" id="{F500BB25-4909-2866-3F39-73AD81930C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47FC33E-998B-DFCD-37B0-07158C7285A8}"/>
              </a:ext>
            </a:extLst>
          </p:cNvPr>
          <p:cNvSpPr>
            <a:spLocks noGrp="1"/>
          </p:cNvSpPr>
          <p:nvPr>
            <p:ph type="sldNum" sz="quarter" idx="12"/>
          </p:nvPr>
        </p:nvSpPr>
        <p:spPr/>
        <p:txBody>
          <a:bodyPr/>
          <a:lstStyle/>
          <a:p>
            <a:fld id="{A2451D72-C81A-344C-8B82-D9FA3D35B745}" type="slidenum">
              <a:rPr lang="en-US" smtClean="0"/>
              <a:t>‹#›</a:t>
            </a:fld>
            <a:endParaRPr lang="en-US"/>
          </a:p>
        </p:txBody>
      </p:sp>
    </p:spTree>
    <p:extLst>
      <p:ext uri="{BB962C8B-B14F-4D97-AF65-F5344CB8AC3E}">
        <p14:creationId xmlns:p14="http://schemas.microsoft.com/office/powerpoint/2010/main" val="2039599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ED375E-FCBF-6216-7748-96BF5D2F31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65B278-009B-8148-EDCF-492194312A2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DA59A1C-C79E-C11B-34C6-CB9630C76A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D312E7-D420-FFE6-E0A0-E1430D6D963F}"/>
              </a:ext>
            </a:extLst>
          </p:cNvPr>
          <p:cNvSpPr>
            <a:spLocks noGrp="1"/>
          </p:cNvSpPr>
          <p:nvPr>
            <p:ph type="dt" sz="half" idx="10"/>
          </p:nvPr>
        </p:nvSpPr>
        <p:spPr/>
        <p:txBody>
          <a:bodyPr/>
          <a:lstStyle/>
          <a:p>
            <a:fld id="{F2D71D53-962F-F447-AEA8-D1E460258FFA}" type="datetimeFigureOut">
              <a:rPr lang="en-US" smtClean="0"/>
              <a:t>2/26/2026</a:t>
            </a:fld>
            <a:endParaRPr lang="en-US"/>
          </a:p>
        </p:txBody>
      </p:sp>
      <p:sp>
        <p:nvSpPr>
          <p:cNvPr id="6" name="Footer Placeholder 5">
            <a:extLst>
              <a:ext uri="{FF2B5EF4-FFF2-40B4-BE49-F238E27FC236}">
                <a16:creationId xmlns:a16="http://schemas.microsoft.com/office/drawing/2014/main" id="{A970110A-0163-463E-538C-CF26146700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6396D2-95FB-4124-718F-9B88610BFB26}"/>
              </a:ext>
            </a:extLst>
          </p:cNvPr>
          <p:cNvSpPr>
            <a:spLocks noGrp="1"/>
          </p:cNvSpPr>
          <p:nvPr>
            <p:ph type="sldNum" sz="quarter" idx="12"/>
          </p:nvPr>
        </p:nvSpPr>
        <p:spPr/>
        <p:txBody>
          <a:bodyPr/>
          <a:lstStyle/>
          <a:p>
            <a:fld id="{A2451D72-C81A-344C-8B82-D9FA3D35B745}" type="slidenum">
              <a:rPr lang="en-US" smtClean="0"/>
              <a:t>‹#›</a:t>
            </a:fld>
            <a:endParaRPr lang="en-US"/>
          </a:p>
        </p:txBody>
      </p:sp>
    </p:spTree>
    <p:extLst>
      <p:ext uri="{BB962C8B-B14F-4D97-AF65-F5344CB8AC3E}">
        <p14:creationId xmlns:p14="http://schemas.microsoft.com/office/powerpoint/2010/main" val="2531268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6CC26-CAE6-5E26-E5C9-F6D3DC01D1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C1753D6-616A-50DC-3146-C508ADC01D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CB9C79-1CDA-D8FA-6288-A93DCF5EA8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B4A028-4A7F-F6C6-FDA8-5261065B4575}"/>
              </a:ext>
            </a:extLst>
          </p:cNvPr>
          <p:cNvSpPr>
            <a:spLocks noGrp="1"/>
          </p:cNvSpPr>
          <p:nvPr>
            <p:ph type="dt" sz="half" idx="10"/>
          </p:nvPr>
        </p:nvSpPr>
        <p:spPr/>
        <p:txBody>
          <a:bodyPr/>
          <a:lstStyle/>
          <a:p>
            <a:fld id="{F2D71D53-962F-F447-AEA8-D1E460258FFA}" type="datetimeFigureOut">
              <a:rPr lang="en-US" smtClean="0"/>
              <a:t>2/26/2026</a:t>
            </a:fld>
            <a:endParaRPr lang="en-US"/>
          </a:p>
        </p:txBody>
      </p:sp>
      <p:sp>
        <p:nvSpPr>
          <p:cNvPr id="6" name="Footer Placeholder 5">
            <a:extLst>
              <a:ext uri="{FF2B5EF4-FFF2-40B4-BE49-F238E27FC236}">
                <a16:creationId xmlns:a16="http://schemas.microsoft.com/office/drawing/2014/main" id="{15F43ADD-B2F0-F67E-F15D-08D0728A8E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B39C9A-821E-6E06-C7C3-9F1616DD8C53}"/>
              </a:ext>
            </a:extLst>
          </p:cNvPr>
          <p:cNvSpPr>
            <a:spLocks noGrp="1"/>
          </p:cNvSpPr>
          <p:nvPr>
            <p:ph type="sldNum" sz="quarter" idx="12"/>
          </p:nvPr>
        </p:nvSpPr>
        <p:spPr/>
        <p:txBody>
          <a:bodyPr/>
          <a:lstStyle/>
          <a:p>
            <a:fld id="{A2451D72-C81A-344C-8B82-D9FA3D35B745}" type="slidenum">
              <a:rPr lang="en-US" smtClean="0"/>
              <a:t>‹#›</a:t>
            </a:fld>
            <a:endParaRPr lang="en-US"/>
          </a:p>
        </p:txBody>
      </p:sp>
    </p:spTree>
    <p:extLst>
      <p:ext uri="{BB962C8B-B14F-4D97-AF65-F5344CB8AC3E}">
        <p14:creationId xmlns:p14="http://schemas.microsoft.com/office/powerpoint/2010/main" val="3312179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F0FC38-6A9B-8491-E8C3-4CAA8E41B1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A8623A5-9C88-764B-91D5-C7B8D4E867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3F75D9-090D-C3C8-6868-87309F3D79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2D71D53-962F-F447-AEA8-D1E460258FFA}" type="datetimeFigureOut">
              <a:rPr lang="en-US" smtClean="0"/>
              <a:t>2/26/2026</a:t>
            </a:fld>
            <a:endParaRPr lang="en-US"/>
          </a:p>
        </p:txBody>
      </p:sp>
      <p:sp>
        <p:nvSpPr>
          <p:cNvPr id="5" name="Footer Placeholder 4">
            <a:extLst>
              <a:ext uri="{FF2B5EF4-FFF2-40B4-BE49-F238E27FC236}">
                <a16:creationId xmlns:a16="http://schemas.microsoft.com/office/drawing/2014/main" id="{1B463502-BD70-EC1F-0048-8AD004E8A0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2E64EAE-E0E6-CDEE-7B60-253D198057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2451D72-C81A-344C-8B82-D9FA3D35B745}" type="slidenum">
              <a:rPr lang="en-US" smtClean="0"/>
              <a:t>‹#›</a:t>
            </a:fld>
            <a:endParaRPr lang="en-US"/>
          </a:p>
        </p:txBody>
      </p:sp>
    </p:spTree>
    <p:extLst>
      <p:ext uri="{BB962C8B-B14F-4D97-AF65-F5344CB8AC3E}">
        <p14:creationId xmlns:p14="http://schemas.microsoft.com/office/powerpoint/2010/main" val="11955018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riigiteataja.ee/akt/107052024008?leiaKehtiv" TargetMode="Externa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hyperlink" Target="https://eur01.safelinks.protection.outlook.com/?url=https%3A%2F%2Fwww.riigiteataja.ee%2Fakt%2F104082022016%23para8&amp;data=05|01|Tiiu.Rudov%40tervisekassa.ee|c6de4014929d4aa3320208dacbbb11b9|2b1bf748ff0c4e9dad330b390313ab13|0|0|638046301561575076|Unknown|TWFpbGZsb3d8eyJWIjoiMC4wLjAwMDAiLCJQIjoiV2luMzIiLCJBTiI6Ik1haWwiLCJXVCI6Mn0%3D|3000|||&amp;sdata=K3BuSlGxTQ%2Fxe%2FvwXrrzCMnuIw6tfByGG4FqMb69i0A%3D&amp;reserved=0"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riigiteataja.ee/akt/104082022016?leiaKehtiv"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CF5C7-CA93-4E42-7345-DB64B080CFC1}"/>
              </a:ext>
            </a:extLst>
          </p:cNvPr>
          <p:cNvSpPr>
            <a:spLocks noGrp="1"/>
          </p:cNvSpPr>
          <p:nvPr>
            <p:ph type="ctrTitle"/>
          </p:nvPr>
        </p:nvSpPr>
        <p:spPr>
          <a:xfrm>
            <a:off x="590811" y="433432"/>
            <a:ext cx="9144000" cy="3081866"/>
          </a:xfrm>
        </p:spPr>
        <p:txBody>
          <a:bodyPr/>
          <a:lstStyle/>
          <a:p>
            <a:r>
              <a:rPr lang="en-US" err="1">
                <a:solidFill>
                  <a:srgbClr val="073A67"/>
                </a:solidFill>
                <a:latin typeface="Arial"/>
                <a:cs typeface="Arial"/>
              </a:rPr>
              <a:t>Töövõimetuslehtedes</a:t>
            </a:r>
            <a:r>
              <a:rPr lang="et-EE">
                <a:solidFill>
                  <a:srgbClr val="073A67"/>
                </a:solidFill>
                <a:latin typeface="Arial"/>
                <a:cs typeface="Arial"/>
              </a:rPr>
              <a:t>t</a:t>
            </a:r>
            <a:endParaRPr lang="en-US" err="1">
              <a:solidFill>
                <a:srgbClr val="073A67"/>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3D2956CB-5146-72BA-3619-0E6E3ACE9A2A}"/>
              </a:ext>
            </a:extLst>
          </p:cNvPr>
          <p:cNvSpPr>
            <a:spLocks noGrp="1"/>
          </p:cNvSpPr>
          <p:nvPr>
            <p:ph type="subTitle" idx="1"/>
          </p:nvPr>
        </p:nvSpPr>
        <p:spPr>
          <a:xfrm>
            <a:off x="590811" y="4301640"/>
            <a:ext cx="9144000" cy="1240895"/>
          </a:xfrm>
        </p:spPr>
        <p:txBody>
          <a:bodyPr vert="horz" lIns="91440" tIns="45720" rIns="91440" bIns="45720" rtlCol="0" anchor="t">
            <a:normAutofit/>
          </a:bodyPr>
          <a:lstStyle/>
          <a:p>
            <a:r>
              <a:rPr lang="en-US">
                <a:solidFill>
                  <a:srgbClr val="073A67"/>
                </a:solidFill>
              </a:rPr>
              <a:t>Tea Matson</a:t>
            </a:r>
          </a:p>
          <a:p>
            <a:r>
              <a:rPr lang="en-US">
                <a:solidFill>
                  <a:srgbClr val="073A67"/>
                </a:solidFill>
              </a:rPr>
              <a:t>26.02.2026</a:t>
            </a:r>
          </a:p>
        </p:txBody>
      </p:sp>
    </p:spTree>
    <p:extLst>
      <p:ext uri="{BB962C8B-B14F-4D97-AF65-F5344CB8AC3E}">
        <p14:creationId xmlns:p14="http://schemas.microsoft.com/office/powerpoint/2010/main" val="3360023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123D5E75-BCB4-8FA3-5486-AA4BB7D374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32C6C0-196B-BC6F-4CE4-550A52424E71}"/>
              </a:ext>
            </a:extLst>
          </p:cNvPr>
          <p:cNvSpPr>
            <a:spLocks noGrp="1"/>
          </p:cNvSpPr>
          <p:nvPr>
            <p:ph type="title"/>
          </p:nvPr>
        </p:nvSpPr>
        <p:spPr>
          <a:xfrm>
            <a:off x="838200" y="64009"/>
            <a:ext cx="10515600" cy="694943"/>
          </a:xfrm>
        </p:spPr>
        <p:txBody>
          <a:bodyPr>
            <a:normAutofit/>
          </a:bodyPr>
          <a:lstStyle/>
          <a:p>
            <a:r>
              <a:rPr lang="et-EE" sz="3600" b="1" dirty="0">
                <a:solidFill>
                  <a:srgbClr val="073A67"/>
                </a:solidFill>
                <a:latin typeface="Arial" panose="020B0604020202020204" pitchFamily="34" charset="0"/>
                <a:cs typeface="Arial" panose="020B0604020202020204" pitchFamily="34" charset="0"/>
              </a:rPr>
              <a:t>Töövõimetuslehe väljastamine (5)</a:t>
            </a:r>
            <a:endParaRPr lang="en-US" sz="3600" b="1" dirty="0">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99E2884-01F4-4265-F2D2-808F28CF2BB0}"/>
              </a:ext>
            </a:extLst>
          </p:cNvPr>
          <p:cNvSpPr>
            <a:spLocks noGrp="1"/>
          </p:cNvSpPr>
          <p:nvPr>
            <p:ph idx="1"/>
          </p:nvPr>
        </p:nvSpPr>
        <p:spPr>
          <a:xfrm>
            <a:off x="838200" y="658368"/>
            <a:ext cx="10515600" cy="5939282"/>
          </a:xfrm>
        </p:spPr>
        <p:txBody>
          <a:bodyPr>
            <a:normAutofit fontScale="55000" lnSpcReduction="20000"/>
          </a:bodyPr>
          <a:lstStyle/>
          <a:p>
            <a:pPr>
              <a:lnSpc>
                <a:spcPct val="107000"/>
              </a:lnSpc>
              <a:spcAft>
                <a:spcPts val="800"/>
              </a:spcAft>
            </a:pPr>
            <a:r>
              <a:rPr lang="et-EE" sz="3500" dirty="0">
                <a:solidFill>
                  <a:srgbClr val="073A67"/>
                </a:solidFill>
                <a:effectLst/>
                <a:latin typeface="Arial" panose="020B0604020202020204" pitchFamily="34" charset="0"/>
                <a:ea typeface="Calibri" panose="020F0502020204030204" pitchFamily="34" charset="0"/>
                <a:cs typeface="Arial" panose="020B0604020202020204" pitchFamily="34" charset="0"/>
              </a:rPr>
              <a:t>Puhkuse vormistamine ei ole alus TVL lõpetamiseks. TVL lõpetamise alused on kirjas </a:t>
            </a:r>
            <a:r>
              <a:rPr lang="et-EE" sz="3500" dirty="0">
                <a:solidFill>
                  <a:srgbClr val="073A67"/>
                </a:solidFill>
                <a:latin typeface="Arial" panose="020B0604020202020204" pitchFamily="34" charset="0"/>
                <a:ea typeface="Calibri" panose="020F0502020204030204" pitchFamily="34" charset="0"/>
                <a:cs typeface="Arial" panose="020B0604020202020204" pitchFamily="34" charset="0"/>
                <a:hlinkClick r:id="rId3"/>
              </a:rPr>
              <a:t>määrus nr 62 „Töövõimetuslehe vormistamine ja andmete edastamine“</a:t>
            </a:r>
            <a:r>
              <a:rPr lang="et-EE" sz="3500" dirty="0">
                <a:solidFill>
                  <a:srgbClr val="073A67"/>
                </a:solidFill>
                <a:effectLst/>
                <a:latin typeface="Arial" panose="020B0604020202020204" pitchFamily="34" charset="0"/>
                <a:ea typeface="Calibri" panose="020F0502020204030204" pitchFamily="34" charset="0"/>
                <a:cs typeface="Arial" panose="020B0604020202020204" pitchFamily="34" charset="0"/>
              </a:rPr>
              <a:t>§ 8. </a:t>
            </a:r>
          </a:p>
          <a:p>
            <a:pPr lvl="1">
              <a:lnSpc>
                <a:spcPct val="107000"/>
              </a:lnSpc>
              <a:spcAft>
                <a:spcPts val="800"/>
              </a:spcAft>
            </a:pPr>
            <a:r>
              <a:rPr lang="et-EE" sz="2900" i="1" dirty="0">
                <a:solidFill>
                  <a:srgbClr val="073A67"/>
                </a:solidFill>
                <a:effectLst/>
                <a:latin typeface="Arial" panose="020B0604020202020204" pitchFamily="34" charset="0"/>
                <a:ea typeface="Calibri" panose="020F0502020204030204" pitchFamily="34" charset="0"/>
                <a:cs typeface="Arial" panose="020B0604020202020204" pitchFamily="34" charset="0"/>
              </a:rPr>
              <a:t>Kui inimene vormistab </a:t>
            </a:r>
            <a:r>
              <a:rPr lang="et-EE" sz="2900" i="1" dirty="0">
                <a:solidFill>
                  <a:srgbClr val="073A67"/>
                </a:solidFill>
                <a:latin typeface="Arial" panose="020B0604020202020204" pitchFamily="34" charset="0"/>
                <a:ea typeface="Calibri" panose="020F0502020204030204" pitchFamily="34" charset="0"/>
                <a:cs typeface="Arial" panose="020B0604020202020204" pitchFamily="34" charset="0"/>
              </a:rPr>
              <a:t>ajutise töövõimetuse perioodil</a:t>
            </a:r>
            <a:r>
              <a:rPr lang="et-EE" sz="2900" i="1" dirty="0">
                <a:solidFill>
                  <a:srgbClr val="073A67"/>
                </a:solidFill>
                <a:effectLst/>
                <a:latin typeface="Arial" panose="020B0604020202020204" pitchFamily="34" charset="0"/>
                <a:ea typeface="Calibri" panose="020F0502020204030204" pitchFamily="34" charset="0"/>
                <a:cs typeface="Arial" panose="020B0604020202020204" pitchFamily="34" charset="0"/>
              </a:rPr>
              <a:t> puhkuse, tuleb juhtumit jätkata järg TVL-</a:t>
            </a:r>
            <a:r>
              <a:rPr lang="et-EE" sz="2900" i="1" dirty="0" err="1">
                <a:solidFill>
                  <a:srgbClr val="073A67"/>
                </a:solidFill>
                <a:effectLst/>
                <a:latin typeface="Arial" panose="020B0604020202020204" pitchFamily="34" charset="0"/>
                <a:ea typeface="Calibri" panose="020F0502020204030204" pitchFamily="34" charset="0"/>
                <a:cs typeface="Arial" panose="020B0604020202020204" pitchFamily="34" charset="0"/>
              </a:rPr>
              <a:t>ga</a:t>
            </a:r>
            <a:r>
              <a:rPr lang="et-EE" sz="2900" i="1" dirty="0">
                <a:solidFill>
                  <a:srgbClr val="073A67"/>
                </a:solidFill>
                <a:effectLst/>
                <a:latin typeface="Arial" panose="020B0604020202020204" pitchFamily="34" charset="0"/>
                <a:ea typeface="Calibri" panose="020F0502020204030204" pitchFamily="34" charset="0"/>
                <a:cs typeface="Arial" panose="020B0604020202020204" pitchFamily="34" charset="0"/>
              </a:rPr>
              <a:t>. Keelatud on TVL lõpetamine puhkuse algusele eelse päevaga, et siis pärast puhkust kohe uus esmane TVL avada. </a:t>
            </a:r>
          </a:p>
          <a:p>
            <a:pPr lvl="1">
              <a:lnSpc>
                <a:spcPct val="107000"/>
              </a:lnSpc>
              <a:spcAft>
                <a:spcPts val="800"/>
              </a:spcAft>
            </a:pPr>
            <a:r>
              <a:rPr lang="et-EE" sz="2900" i="1" dirty="0">
                <a:solidFill>
                  <a:srgbClr val="073A67"/>
                </a:solidFill>
                <a:effectLst/>
                <a:latin typeface="Arial" panose="020B0604020202020204" pitchFamily="34" charset="0"/>
                <a:ea typeface="Calibri" panose="020F0502020204030204" pitchFamily="34" charset="0"/>
                <a:cs typeface="Arial" panose="020B0604020202020204" pitchFamily="34" charset="0"/>
              </a:rPr>
              <a:t>Tööandja märgib TVL-</a:t>
            </a:r>
            <a:r>
              <a:rPr lang="et-EE" sz="2900" i="1" dirty="0" err="1">
                <a:solidFill>
                  <a:srgbClr val="073A67"/>
                </a:solidFill>
                <a:effectLst/>
                <a:latin typeface="Arial" panose="020B0604020202020204" pitchFamily="34" charset="0"/>
                <a:ea typeface="Calibri" panose="020F0502020204030204" pitchFamily="34" charset="0"/>
                <a:cs typeface="Arial" panose="020B0604020202020204" pitchFamily="34" charset="0"/>
              </a:rPr>
              <a:t>le</a:t>
            </a:r>
            <a:r>
              <a:rPr lang="et-EE" sz="2900" i="1" dirty="0">
                <a:solidFill>
                  <a:srgbClr val="073A67"/>
                </a:solidFill>
                <a:effectLst/>
                <a:latin typeface="Arial" panose="020B0604020202020204" pitchFamily="34" charset="0"/>
                <a:ea typeface="Calibri" panose="020F0502020204030204" pitchFamily="34" charset="0"/>
                <a:cs typeface="Arial" panose="020B0604020202020204" pitchFamily="34" charset="0"/>
              </a:rPr>
              <a:t> puhkuse perioodi, mille eest Tervisekassa hüvitist ei maksa.</a:t>
            </a:r>
          </a:p>
          <a:p>
            <a:pPr>
              <a:lnSpc>
                <a:spcPct val="107000"/>
              </a:lnSpc>
              <a:spcAft>
                <a:spcPts val="800"/>
              </a:spcAft>
            </a:pPr>
            <a:r>
              <a:rPr lang="et-EE" sz="3500" dirty="0">
                <a:solidFill>
                  <a:srgbClr val="073A67"/>
                </a:solidFill>
                <a:effectLst/>
                <a:latin typeface="Arial" panose="020B0604020202020204" pitchFamily="34" charset="0"/>
                <a:ea typeface="Calibri" panose="020F0502020204030204" pitchFamily="34" charset="0"/>
                <a:cs typeface="Arial" panose="020B0604020202020204" pitchFamily="34" charset="0"/>
              </a:rPr>
              <a:t>Töövõimetuslehe avamine või lõpetamine nädalavahetuse seisuga.</a:t>
            </a:r>
          </a:p>
          <a:p>
            <a:pPr lvl="1">
              <a:lnSpc>
                <a:spcPct val="107000"/>
              </a:lnSpc>
              <a:spcAft>
                <a:spcPts val="800"/>
              </a:spcAft>
            </a:pPr>
            <a:r>
              <a:rPr lang="et-EE" sz="2900" i="1" dirty="0">
                <a:solidFill>
                  <a:srgbClr val="073A67"/>
                </a:solidFill>
                <a:latin typeface="Arial" panose="020B0604020202020204" pitchFamily="34" charset="0"/>
                <a:ea typeface="Calibri" panose="020F0502020204030204" pitchFamily="34" charset="0"/>
                <a:cs typeface="Arial" panose="020B0604020202020204" pitchFamily="34" charset="0"/>
              </a:rPr>
              <a:t>R</a:t>
            </a:r>
            <a:r>
              <a:rPr lang="et-EE" sz="2900" i="1" dirty="0">
                <a:solidFill>
                  <a:srgbClr val="073A67"/>
                </a:solidFill>
                <a:effectLst/>
                <a:latin typeface="Arial" panose="020B0604020202020204" pitchFamily="34" charset="0"/>
                <a:ea typeface="Calibri" panose="020F0502020204030204" pitchFamily="34" charset="0"/>
                <a:cs typeface="Arial" panose="020B0604020202020204" pitchFamily="34" charset="0"/>
              </a:rPr>
              <a:t>aviarst hindab inimese terviseseisundit ning väljastab vajadusel </a:t>
            </a:r>
            <a:r>
              <a:rPr lang="et-EE" sz="2900" b="1" i="1" dirty="0">
                <a:solidFill>
                  <a:srgbClr val="073A67"/>
                </a:solidFill>
                <a:effectLst/>
                <a:latin typeface="Arial" panose="020B0604020202020204" pitchFamily="34" charset="0"/>
                <a:ea typeface="Calibri" panose="020F0502020204030204" pitchFamily="34" charset="0"/>
                <a:cs typeface="Arial" panose="020B0604020202020204" pitchFamily="34" charset="0"/>
              </a:rPr>
              <a:t>haiguslehe päevast, mil töötaja ei saa asuda tööülesandeid täitma.</a:t>
            </a:r>
          </a:p>
          <a:p>
            <a:pPr lvl="2">
              <a:lnSpc>
                <a:spcPct val="107000"/>
              </a:lnSpc>
              <a:spcAft>
                <a:spcPts val="800"/>
              </a:spcAft>
            </a:pPr>
            <a:r>
              <a:rPr lang="et-EE" sz="2900" i="1" dirty="0">
                <a:solidFill>
                  <a:srgbClr val="073A67"/>
                </a:solidFill>
                <a:latin typeface="Arial" panose="020B0604020202020204" pitchFamily="34" charset="0"/>
                <a:ea typeface="Calibri" panose="020F0502020204030204" pitchFamily="34" charset="0"/>
                <a:cs typeface="Arial" panose="020B0604020202020204" pitchFamily="34" charset="0"/>
              </a:rPr>
              <a:t>Kui inimene ütleb, et ta nädalavahetusel ei tööta, pole TVL avamine nädalavahetuse seisuga põhjendatud.</a:t>
            </a:r>
            <a:endParaRPr lang="et-EE" sz="2900" i="1" dirty="0">
              <a:solidFill>
                <a:srgbClr val="073A67"/>
              </a:solidFill>
              <a:effectLst/>
              <a:latin typeface="Arial" panose="020B0604020202020204" pitchFamily="34" charset="0"/>
              <a:ea typeface="Calibri" panose="020F0502020204030204" pitchFamily="34" charset="0"/>
              <a:cs typeface="Arial" panose="020B0604020202020204" pitchFamily="34" charset="0"/>
            </a:endParaRPr>
          </a:p>
          <a:p>
            <a:pPr lvl="2">
              <a:lnSpc>
                <a:spcPct val="107000"/>
              </a:lnSpc>
              <a:spcAft>
                <a:spcPts val="800"/>
              </a:spcAft>
            </a:pPr>
            <a:r>
              <a:rPr lang="et-EE" sz="2900" i="1" dirty="0">
                <a:solidFill>
                  <a:srgbClr val="073A67"/>
                </a:solidFill>
                <a:latin typeface="Arial" panose="020B0604020202020204" pitchFamily="34" charset="0"/>
                <a:ea typeface="Calibri" panose="020F0502020204030204" pitchFamily="34" charset="0"/>
                <a:cs typeface="Arial" panose="020B0604020202020204" pitchFamily="34" charset="0"/>
              </a:rPr>
              <a:t>Kui patsient soovib avada TVL tagasiulatuvalt nädalavahetuse päevaga, peab arst juhinduma määruses nr 62 „Töövõimetuslehe vormistamine ja andmete edastamine“ </a:t>
            </a:r>
            <a:r>
              <a:rPr lang="et-EE" sz="2900" i="1" dirty="0">
                <a:solidFill>
                  <a:srgbClr val="073A67"/>
                </a:solidFill>
                <a:effectLst/>
                <a:latin typeface="Arial" panose="020B0604020202020204" pitchFamily="34" charset="0"/>
                <a:ea typeface="Calibri" panose="020F0502020204030204" pitchFamily="34" charset="0"/>
                <a:cs typeface="Arial" panose="020B0604020202020204" pitchFamily="34" charset="0"/>
              </a:rPr>
              <a:t>§ 5 lg 5 reeglitest.</a:t>
            </a:r>
          </a:p>
          <a:p>
            <a:pPr lvl="1">
              <a:lnSpc>
                <a:spcPct val="107000"/>
              </a:lnSpc>
              <a:spcAft>
                <a:spcPts val="800"/>
              </a:spcAft>
            </a:pPr>
            <a:r>
              <a:rPr lang="et-EE" sz="2900" i="1" dirty="0">
                <a:solidFill>
                  <a:srgbClr val="073A67"/>
                </a:solidFill>
                <a:latin typeface="Arial" panose="020B0604020202020204" pitchFamily="34" charset="0"/>
                <a:cs typeface="Arial" panose="020B0604020202020204" pitchFamily="34" charset="0"/>
              </a:rPr>
              <a:t>Ravi</a:t>
            </a:r>
            <a:r>
              <a:rPr lang="et-EE" sz="2900" b="0" i="1" dirty="0">
                <a:solidFill>
                  <a:srgbClr val="073A67"/>
                </a:solidFill>
                <a:effectLst/>
                <a:latin typeface="Arial" panose="020B0604020202020204" pitchFamily="34" charset="0"/>
                <a:cs typeface="Arial" panose="020B0604020202020204" pitchFamily="34" charset="0"/>
              </a:rPr>
              <a:t>arst ei tea patsiendi töögraafikut. </a:t>
            </a:r>
            <a:r>
              <a:rPr lang="et-EE" sz="2900" b="0" i="1" u="sng" strike="noStrike" dirty="0">
                <a:solidFill>
                  <a:srgbClr val="073A67"/>
                </a:solidFill>
                <a:effectLst/>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Määruse nr 62 § 8 lg 1</a:t>
            </a:r>
            <a:r>
              <a:rPr lang="et-EE" sz="2900" b="0" i="1" dirty="0">
                <a:solidFill>
                  <a:srgbClr val="073A67"/>
                </a:solidFill>
                <a:effectLst/>
                <a:latin typeface="Arial" panose="020B0604020202020204" pitchFamily="34" charset="0"/>
                <a:cs typeface="Arial" panose="020B0604020202020204" pitchFamily="34" charset="0"/>
              </a:rPr>
              <a:t> kohaselt: Töövõimetusleht lõpetatakse pärast tervishoiutöötajaga konsulteerimist töövõime taastumise päeval või hooldus- või põetusvajaduse lõppemise päeval (kaasa arvatud). S.t. viimane päev, mil isik on haige (või </a:t>
            </a:r>
            <a:r>
              <a:rPr lang="et-EE" sz="2900" i="1" dirty="0">
                <a:solidFill>
                  <a:srgbClr val="073A67"/>
                </a:solidFill>
                <a:latin typeface="Arial" panose="020B0604020202020204" pitchFamily="34" charset="0"/>
                <a:cs typeface="Arial" panose="020B0604020202020204" pitchFamily="34" charset="0"/>
              </a:rPr>
              <a:t>põetab haigestunut)</a:t>
            </a:r>
            <a:r>
              <a:rPr lang="et-EE" sz="2900" b="0" i="1" dirty="0">
                <a:solidFill>
                  <a:srgbClr val="073A67"/>
                </a:solidFill>
                <a:effectLst/>
                <a:latin typeface="Arial" panose="020B0604020202020204" pitchFamily="34" charset="0"/>
                <a:cs typeface="Arial" panose="020B0604020202020204" pitchFamily="34" charset="0"/>
              </a:rPr>
              <a:t>, määratakse TVL lõpukuupäevaks. </a:t>
            </a:r>
            <a:endParaRPr lang="et-EE" sz="2900" i="1" dirty="0">
              <a:solidFill>
                <a:srgbClr val="073A67"/>
              </a:solidFill>
              <a:effectLst/>
              <a:latin typeface="Arial" panose="020B0604020202020204" pitchFamily="34" charset="0"/>
              <a:ea typeface="Calibri" panose="020F0502020204030204" pitchFamily="34" charset="0"/>
              <a:cs typeface="Arial" panose="020B0604020202020204" pitchFamily="34" charset="0"/>
            </a:endParaRPr>
          </a:p>
          <a:p>
            <a:pPr lvl="1">
              <a:lnSpc>
                <a:spcPct val="107000"/>
              </a:lnSpc>
              <a:spcAft>
                <a:spcPts val="800"/>
              </a:spcAft>
            </a:pPr>
            <a:r>
              <a:rPr lang="et-EE" sz="2900" i="1" dirty="0">
                <a:solidFill>
                  <a:srgbClr val="073A67"/>
                </a:solidFill>
                <a:latin typeface="Arial" panose="020B0604020202020204" pitchFamily="34" charset="0"/>
                <a:ea typeface="Calibri" panose="020F0502020204030204" pitchFamily="34" charset="0"/>
                <a:cs typeface="Arial" panose="020B0604020202020204" pitchFamily="34" charset="0"/>
              </a:rPr>
              <a:t>TVL avamine / lõpetamine nädalavahetuse seisuga (kui inimene väidab et ta nädalavahetusel töötab) peab olema dokumenteeritud.</a:t>
            </a:r>
          </a:p>
          <a:p>
            <a:pPr lvl="1">
              <a:lnSpc>
                <a:spcPct val="107000"/>
              </a:lnSpc>
              <a:spcAft>
                <a:spcPts val="800"/>
              </a:spcAft>
            </a:pPr>
            <a:endParaRPr lang="et-EE"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t-EE" sz="2400" i="1" dirty="0">
              <a:solidFill>
                <a:srgbClr val="073A67"/>
              </a:solidFill>
              <a:effectLst/>
              <a:latin typeface="Arial" panose="020B0604020202020204" pitchFamily="34" charset="0"/>
              <a:ea typeface="Calibri" panose="020F0502020204030204" pitchFamily="34" charset="0"/>
              <a:cs typeface="Arial" panose="020B0604020202020204" pitchFamily="34" charset="0"/>
            </a:endParaRPr>
          </a:p>
          <a:p>
            <a:pPr lvl="1"/>
            <a:endParaRPr lang="en-US" dirty="0">
              <a:solidFill>
                <a:srgbClr val="073A6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7377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B4F2EB3-7BBB-0ABB-4991-018BB21B8F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7F8C60-BD2D-5AEF-D3E8-6581AF20983A}"/>
              </a:ext>
            </a:extLst>
          </p:cNvPr>
          <p:cNvSpPr>
            <a:spLocks noGrp="1"/>
          </p:cNvSpPr>
          <p:nvPr>
            <p:ph type="title"/>
          </p:nvPr>
        </p:nvSpPr>
        <p:spPr>
          <a:xfrm>
            <a:off x="838200" y="669925"/>
            <a:ext cx="10515600" cy="1254125"/>
          </a:xfrm>
        </p:spPr>
        <p:txBody>
          <a:bodyPr>
            <a:normAutofit/>
          </a:bodyPr>
          <a:lstStyle/>
          <a:p>
            <a:r>
              <a:rPr lang="et-EE" sz="3600" b="1">
                <a:solidFill>
                  <a:srgbClr val="073A67"/>
                </a:solidFill>
                <a:latin typeface="Arial" panose="020B0604020202020204" pitchFamily="34" charset="0"/>
                <a:cs typeface="Arial" panose="020B0604020202020204" pitchFamily="34" charset="0"/>
              </a:rPr>
              <a:t>Haiguslehe väljastamine tööõnnetuse korral</a:t>
            </a:r>
            <a:endParaRPr lang="en-US" sz="3600" b="1">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AB76CBBE-120A-70C3-8ECF-F7CB7DAF9BD9}"/>
              </a:ext>
            </a:extLst>
          </p:cNvPr>
          <p:cNvSpPr>
            <a:spLocks noGrp="1"/>
          </p:cNvSpPr>
          <p:nvPr>
            <p:ph idx="1"/>
          </p:nvPr>
        </p:nvSpPr>
        <p:spPr>
          <a:xfrm>
            <a:off x="838200" y="2063750"/>
            <a:ext cx="10515600" cy="4533900"/>
          </a:xfrm>
        </p:spPr>
        <p:txBody>
          <a:bodyPr>
            <a:normAutofit/>
          </a:bodyPr>
          <a:lstStyle/>
          <a:p>
            <a:pPr>
              <a:lnSpc>
                <a:spcPct val="107000"/>
              </a:lnSpc>
              <a:spcAft>
                <a:spcPts val="800"/>
              </a:spcAft>
            </a:pPr>
            <a:endParaRPr lang="et-EE" sz="2400" i="1">
              <a:solidFill>
                <a:srgbClr val="073A67"/>
              </a:solidFill>
              <a:effectLst/>
              <a:latin typeface="Arial" panose="020B0604020202020204" pitchFamily="34" charset="0"/>
              <a:ea typeface="Calibri" panose="020F0502020204030204" pitchFamily="34" charset="0"/>
              <a:cs typeface="Arial" panose="020B0604020202020204" pitchFamily="34" charset="0"/>
            </a:endParaRPr>
          </a:p>
          <a:p>
            <a:r>
              <a:rPr lang="et-EE" sz="2600">
                <a:solidFill>
                  <a:srgbClr val="073A67"/>
                </a:solidFill>
                <a:effectLst/>
                <a:latin typeface="Arial" panose="020B0604020202020204" pitchFamily="34" charset="0"/>
                <a:ea typeface="Calibri" panose="020F0502020204030204" pitchFamily="34" charset="0"/>
                <a:cs typeface="Arial" panose="020B0604020202020204" pitchFamily="34" charset="0"/>
              </a:rPr>
              <a:t>Kui traumaga inimene ütleb, et tal toimus tööõnnetus, on arstil õigus väljastada haigusleht tööõnnetuse põhjusega. </a:t>
            </a:r>
          </a:p>
          <a:p>
            <a:pPr marL="0" indent="0">
              <a:buNone/>
            </a:pPr>
            <a:endParaRPr lang="et-EE" sz="2000" i="1">
              <a:solidFill>
                <a:srgbClr val="073A67"/>
              </a:solidFill>
              <a:effectLst/>
              <a:latin typeface="Arial" panose="020B0604020202020204" pitchFamily="34" charset="0"/>
              <a:ea typeface="Calibri" panose="020F0502020204030204" pitchFamily="34" charset="0"/>
              <a:cs typeface="Arial" panose="020B0604020202020204" pitchFamily="34" charset="0"/>
            </a:endParaRPr>
          </a:p>
          <a:p>
            <a:pPr lvl="1"/>
            <a:r>
              <a:rPr lang="et-EE" sz="2000" i="1">
                <a:solidFill>
                  <a:srgbClr val="073A67"/>
                </a:solidFill>
                <a:effectLst/>
                <a:latin typeface="Arial" panose="020B0604020202020204" pitchFamily="34" charset="0"/>
                <a:ea typeface="Calibri" panose="020F0502020204030204" pitchFamily="34" charset="0"/>
                <a:cs typeface="Arial" panose="020B0604020202020204" pitchFamily="34" charset="0"/>
              </a:rPr>
              <a:t>Arst juhindub inimese ütlustest ja ei vastuta tööõnnetuse tuvastamise eest. </a:t>
            </a:r>
          </a:p>
          <a:p>
            <a:pPr lvl="1"/>
            <a:r>
              <a:rPr lang="et-EE" sz="2000" i="1">
                <a:solidFill>
                  <a:srgbClr val="073A67"/>
                </a:solidFill>
                <a:effectLst/>
                <a:latin typeface="Arial" panose="020B0604020202020204" pitchFamily="34" charset="0"/>
                <a:ea typeface="Calibri" panose="020F0502020204030204" pitchFamily="34" charset="0"/>
                <a:cs typeface="Arial" panose="020B0604020202020204" pitchFamily="34" charset="0"/>
              </a:rPr>
              <a:t>Kõrgendatud määras hüvitise maksmise aluseks on tööandja poolt Tööinspektsioonile esitatav tööõnnetuse raport. </a:t>
            </a:r>
          </a:p>
          <a:p>
            <a:endParaRPr lang="en-US">
              <a:solidFill>
                <a:srgbClr val="073A6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6783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D2EE75B-B1BB-D8DC-439A-6745A48DDE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4148D6-30E1-4F3D-F17A-46FEB22FD4D3}"/>
              </a:ext>
            </a:extLst>
          </p:cNvPr>
          <p:cNvSpPr>
            <a:spLocks noGrp="1"/>
          </p:cNvSpPr>
          <p:nvPr>
            <p:ph type="title"/>
          </p:nvPr>
        </p:nvSpPr>
        <p:spPr>
          <a:xfrm>
            <a:off x="838200" y="260351"/>
            <a:ext cx="10515600" cy="931841"/>
          </a:xfrm>
        </p:spPr>
        <p:txBody>
          <a:bodyPr>
            <a:normAutofit/>
          </a:bodyPr>
          <a:lstStyle/>
          <a:p>
            <a:r>
              <a:rPr lang="et-EE" sz="3600" b="1">
                <a:solidFill>
                  <a:srgbClr val="073A67"/>
                </a:solidFill>
                <a:latin typeface="Arial" panose="020B0604020202020204" pitchFamily="34" charset="0"/>
                <a:cs typeface="Arial" panose="020B0604020202020204" pitchFamily="34" charset="0"/>
              </a:rPr>
              <a:t>Patsiendi haigestumine välisriigis</a:t>
            </a:r>
            <a:endParaRPr lang="en-US" sz="3600" b="1">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1D439B4-A0B5-23F8-E4C1-40AAD7245B95}"/>
              </a:ext>
            </a:extLst>
          </p:cNvPr>
          <p:cNvSpPr>
            <a:spLocks noGrp="1"/>
          </p:cNvSpPr>
          <p:nvPr>
            <p:ph idx="1"/>
          </p:nvPr>
        </p:nvSpPr>
        <p:spPr>
          <a:xfrm>
            <a:off x="838200" y="1435261"/>
            <a:ext cx="10515600" cy="5162389"/>
          </a:xfrm>
        </p:spPr>
        <p:txBody>
          <a:bodyPr>
            <a:normAutofit/>
          </a:bodyPr>
          <a:lstStyle/>
          <a:p>
            <a:pPr>
              <a:lnSpc>
                <a:spcPct val="107000"/>
              </a:lnSpc>
              <a:spcAft>
                <a:spcPts val="800"/>
              </a:spcAft>
            </a:pPr>
            <a:r>
              <a:rPr lang="et-EE" sz="2600">
                <a:solidFill>
                  <a:srgbClr val="073A67"/>
                </a:solidFill>
                <a:effectLst/>
                <a:latin typeface="Arial" panose="020B0604020202020204" pitchFamily="34" charset="0"/>
                <a:ea typeface="Calibri" panose="020F0502020204030204" pitchFamily="34" charset="0"/>
                <a:cs typeface="Arial" panose="020B0604020202020204" pitchFamily="34" charset="0"/>
              </a:rPr>
              <a:t>Eesti arst ei tohi väljastada TVL-i välisriigis viibivale ja seal haigestunud inimesele või inimesele, kes sõidab Eestist välisriiki ravile / protseduurile. </a:t>
            </a:r>
          </a:p>
          <a:p>
            <a:pPr lvl="1">
              <a:lnSpc>
                <a:spcPct val="107000"/>
              </a:lnSpc>
              <a:spcAft>
                <a:spcPts val="800"/>
              </a:spcAft>
            </a:pPr>
            <a:r>
              <a:rPr lang="et-EE" sz="2000" i="1">
                <a:solidFill>
                  <a:srgbClr val="073A67"/>
                </a:solidFill>
                <a:effectLst/>
                <a:latin typeface="Arial" panose="020B0604020202020204" pitchFamily="34" charset="0"/>
                <a:ea typeface="Calibri" panose="020F0502020204030204" pitchFamily="34" charset="0"/>
                <a:cs typeface="Arial" panose="020B0604020202020204" pitchFamily="34" charset="0"/>
              </a:rPr>
              <a:t>Välismaal viibiv inimene peab pöörduma haigestumise kohta tõendi saamiseks välisriigi arsti poole.</a:t>
            </a:r>
          </a:p>
          <a:p>
            <a:pPr lvl="1">
              <a:lnSpc>
                <a:spcPct val="107000"/>
              </a:lnSpc>
              <a:spcAft>
                <a:spcPts val="800"/>
              </a:spcAft>
            </a:pPr>
            <a:r>
              <a:rPr lang="et-EE" sz="2000" i="1">
                <a:solidFill>
                  <a:srgbClr val="073A67"/>
                </a:solidFill>
                <a:latin typeface="Arial" panose="020B0604020202020204" pitchFamily="34" charset="0"/>
                <a:ea typeface="Calibri" panose="020F0502020204030204" pitchFamily="34" charset="0"/>
                <a:cs typeface="Arial" panose="020B0604020202020204" pitchFamily="34" charset="0"/>
              </a:rPr>
              <a:t>Eestisse naastes esitab patsient välismaa arsti tõendi oma tööandjale. Tööandja saadab selle koos omapoolse kinnitusega Tervisekassale, kus sisestatakse välisriigi arsti tõend </a:t>
            </a:r>
            <a:r>
              <a:rPr lang="et-EE" sz="2000" i="1">
                <a:solidFill>
                  <a:srgbClr val="073A67"/>
                </a:solidFill>
                <a:latin typeface="Arial" panose="020B0604020202020204" pitchFamily="34" charset="0"/>
                <a:cs typeface="Arial" panose="020B0604020202020204" pitchFamily="34" charset="0"/>
              </a:rPr>
              <a:t>ravikindlustuse andmekogusse </a:t>
            </a:r>
            <a:r>
              <a:rPr lang="et-EE" sz="2000" i="1">
                <a:solidFill>
                  <a:srgbClr val="073A67"/>
                </a:solidFill>
                <a:latin typeface="Arial" panose="020B0604020202020204" pitchFamily="34" charset="0"/>
                <a:ea typeface="Calibri" panose="020F0502020204030204" pitchFamily="34" charset="0"/>
                <a:cs typeface="Arial" panose="020B0604020202020204" pitchFamily="34" charset="0"/>
              </a:rPr>
              <a:t>esmase töövõimetuslehena.</a:t>
            </a:r>
            <a:endParaRPr lang="et-EE" sz="2000" i="1">
              <a:solidFill>
                <a:srgbClr val="073A67"/>
              </a:solidFill>
              <a:effectLst/>
              <a:latin typeface="Arial" panose="020B0604020202020204" pitchFamily="34" charset="0"/>
              <a:ea typeface="Calibri" panose="020F0502020204030204" pitchFamily="34" charset="0"/>
              <a:cs typeface="Arial" panose="020B0604020202020204" pitchFamily="34" charset="0"/>
            </a:endParaRPr>
          </a:p>
          <a:p>
            <a:pPr lvl="1">
              <a:lnSpc>
                <a:spcPct val="107000"/>
              </a:lnSpc>
              <a:spcAft>
                <a:spcPts val="800"/>
              </a:spcAft>
            </a:pPr>
            <a:r>
              <a:rPr lang="et-EE" sz="2000" b="0" i="1">
                <a:solidFill>
                  <a:srgbClr val="073A67"/>
                </a:solidFill>
                <a:effectLst/>
                <a:latin typeface="Arial" panose="020B0604020202020204" pitchFamily="34" charset="0"/>
                <a:cs typeface="Arial" panose="020B0604020202020204" pitchFamily="34" charset="0"/>
              </a:rPr>
              <a:t>Kui patsient vajab Eestis pärast välismaalt naasmist haiguslehte edasi, siis esmase lehe </a:t>
            </a:r>
            <a:r>
              <a:rPr lang="et-EE" sz="2000" i="1">
                <a:solidFill>
                  <a:srgbClr val="073A67"/>
                </a:solidFill>
                <a:latin typeface="Arial" panose="020B0604020202020204" pitchFamily="34" charset="0"/>
                <a:cs typeface="Arial" panose="020B0604020202020204" pitchFamily="34" charset="0"/>
              </a:rPr>
              <a:t>sisestamise</a:t>
            </a:r>
            <a:r>
              <a:rPr lang="et-EE" sz="2000" b="0" i="1">
                <a:solidFill>
                  <a:srgbClr val="073A67"/>
                </a:solidFill>
                <a:effectLst/>
                <a:latin typeface="Arial" panose="020B0604020202020204" pitchFamily="34" charset="0"/>
                <a:cs typeface="Arial" panose="020B0604020202020204" pitchFamily="34" charset="0"/>
              </a:rPr>
              <a:t> järgselt (andmebaasis perearstile nähtav), saab väljastada vajadusel järglehe. </a:t>
            </a:r>
            <a:endParaRPr lang="et-EE" sz="2000" i="1">
              <a:solidFill>
                <a:srgbClr val="073A67"/>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t-EE" sz="2400" i="1">
              <a:solidFill>
                <a:srgbClr val="073A67"/>
              </a:solidFill>
              <a:effectLst/>
              <a:latin typeface="Arial" panose="020B0604020202020204" pitchFamily="34" charset="0"/>
              <a:ea typeface="Calibri" panose="020F0502020204030204" pitchFamily="34" charset="0"/>
              <a:cs typeface="Arial" panose="020B0604020202020204" pitchFamily="34" charset="0"/>
            </a:endParaRPr>
          </a:p>
          <a:p>
            <a:endParaRPr lang="en-US">
              <a:solidFill>
                <a:srgbClr val="073A6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69915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3A9FDCC-AF65-8992-E4FD-E04C2420EB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F872A1-28B7-E716-5986-50E2CC068A19}"/>
              </a:ext>
            </a:extLst>
          </p:cNvPr>
          <p:cNvSpPr>
            <a:spLocks noGrp="1"/>
          </p:cNvSpPr>
          <p:nvPr>
            <p:ph type="title"/>
          </p:nvPr>
        </p:nvSpPr>
        <p:spPr>
          <a:xfrm>
            <a:off x="838200" y="104863"/>
            <a:ext cx="10515600" cy="520117"/>
          </a:xfrm>
        </p:spPr>
        <p:txBody>
          <a:bodyPr>
            <a:normAutofit fontScale="90000"/>
          </a:bodyPr>
          <a:lstStyle/>
          <a:p>
            <a:r>
              <a:rPr lang="et-EE" sz="3600" b="1" dirty="0">
                <a:solidFill>
                  <a:srgbClr val="073A67"/>
                </a:solidFill>
                <a:latin typeface="Arial" panose="020B0604020202020204" pitchFamily="34" charset="0"/>
                <a:cs typeface="Arial" panose="020B0604020202020204" pitchFamily="34" charset="0"/>
              </a:rPr>
              <a:t>Hoolduslehe väljastamine (1) </a:t>
            </a:r>
            <a:endParaRPr lang="en-US" sz="3600" b="1" dirty="0">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A914E85-DD64-D52B-EA97-862DAA4F32C9}"/>
              </a:ext>
            </a:extLst>
          </p:cNvPr>
          <p:cNvSpPr>
            <a:spLocks noGrp="1"/>
          </p:cNvSpPr>
          <p:nvPr>
            <p:ph idx="1"/>
          </p:nvPr>
        </p:nvSpPr>
        <p:spPr>
          <a:xfrm>
            <a:off x="838200" y="901816"/>
            <a:ext cx="10515600" cy="5851321"/>
          </a:xfrm>
        </p:spPr>
        <p:txBody>
          <a:bodyPr>
            <a:normAutofit/>
          </a:bodyPr>
          <a:lstStyle/>
          <a:p>
            <a:r>
              <a:rPr lang="et-EE" sz="2600" dirty="0">
                <a:solidFill>
                  <a:srgbClr val="073A67"/>
                </a:solidFill>
                <a:latin typeface="Arial" panose="020B0604020202020204" pitchFamily="34" charset="0"/>
                <a:cs typeface="Arial" panose="020B0604020202020204" pitchFamily="34" charset="0"/>
              </a:rPr>
              <a:t>Kas väljastada haigusleht või hooldusleht, juhul kui laps ja lapsevanem on korraga haiged?</a:t>
            </a:r>
          </a:p>
          <a:p>
            <a:pPr lvl="1"/>
            <a:r>
              <a:rPr lang="et-EE" sz="2200" i="1" dirty="0">
                <a:solidFill>
                  <a:srgbClr val="073A67"/>
                </a:solidFill>
                <a:effectLst/>
                <a:latin typeface="Arial" panose="020B0604020202020204" pitchFamily="34" charset="0"/>
                <a:ea typeface="Calibri" panose="020F0502020204030204" pitchFamily="34" charset="0"/>
                <a:cs typeface="Arial" panose="020B0604020202020204" pitchFamily="34" charset="0"/>
              </a:rPr>
              <a:t>Sõltub arsti hinnangust. Kui hooldaja haigusseisund ei ole piisavalt tõsine takistamaks lapse eest hoolitsemast, võib väljastada hoolduslehe. Kui aga hooldaja haigusseisund vajab esmajärjekorras ravi, ei ole inimesele hoolduslehe väljastamine põhjendatud ning see tuleb väljastada teisele hooldajale.</a:t>
            </a:r>
          </a:p>
          <a:p>
            <a:pPr lvl="1"/>
            <a:r>
              <a:rPr lang="et-EE" sz="2200" i="1" dirty="0">
                <a:solidFill>
                  <a:srgbClr val="073A67"/>
                </a:solidFill>
                <a:effectLst/>
                <a:latin typeface="Arial" panose="020B0604020202020204" pitchFamily="34" charset="0"/>
                <a:ea typeface="Calibri" panose="020F0502020204030204" pitchFamily="34" charset="0"/>
                <a:cs typeface="Arial" panose="020B0604020202020204" pitchFamily="34" charset="0"/>
              </a:rPr>
              <a:t> </a:t>
            </a:r>
            <a:r>
              <a:rPr lang="et-EE" sz="2200" b="0" i="1" dirty="0">
                <a:solidFill>
                  <a:srgbClr val="073A67"/>
                </a:solidFill>
                <a:effectLst/>
                <a:latin typeface="Arial" panose="020B0604020202020204" pitchFamily="34" charset="0"/>
                <a:cs typeface="Arial" panose="020B0604020202020204" pitchFamily="34" charset="0"/>
              </a:rPr>
              <a:t>Kui inimesele on juba väljastatud haigusleht, mille ajal laps haigestub ja vajab põetamist, siis ei ole haiguslehe lõpetamine ja hoolduslehe avamine põhjendatud. Hoolduslehe võib vajadusel väljastada kui haigestunud lapsevanem on tervenenud.</a:t>
            </a:r>
          </a:p>
          <a:p>
            <a:pPr lvl="1"/>
            <a:endParaRPr lang="et-EE" sz="2000" i="1" dirty="0">
              <a:solidFill>
                <a:srgbClr val="073A67"/>
              </a:solidFill>
              <a:latin typeface="Arial" panose="020B0604020202020204" pitchFamily="34" charset="0"/>
              <a:cs typeface="Arial" panose="020B0604020202020204" pitchFamily="34" charset="0"/>
            </a:endParaRPr>
          </a:p>
          <a:p>
            <a:r>
              <a:rPr lang="et-EE" dirty="0">
                <a:solidFill>
                  <a:srgbClr val="073A67"/>
                </a:solidFill>
                <a:latin typeface="Arial" panose="020B0604020202020204" pitchFamily="34" charset="0"/>
                <a:cs typeface="Arial" panose="020B0604020202020204" pitchFamily="34" charset="0"/>
              </a:rPr>
              <a:t>Pikemad hooldusjuhtumid</a:t>
            </a:r>
          </a:p>
          <a:p>
            <a:pPr lvl="1"/>
            <a:r>
              <a:rPr lang="et-EE" sz="2200" i="1" dirty="0">
                <a:solidFill>
                  <a:srgbClr val="073A67"/>
                </a:solidFill>
                <a:latin typeface="Arial" panose="020B0604020202020204" pitchFamily="34" charset="0"/>
                <a:cs typeface="Arial" panose="020B0604020202020204" pitchFamily="34" charset="0"/>
              </a:rPr>
              <a:t>Kui põetusvajadus on nö pidev pikemas perspektiivis, rakendub 60 päeva hüvitamise piirang, lehti võib järgnevana edasi väljastada. </a:t>
            </a:r>
          </a:p>
          <a:p>
            <a:pPr lvl="1"/>
            <a:r>
              <a:rPr lang="et-EE" sz="2200" i="1" dirty="0">
                <a:solidFill>
                  <a:srgbClr val="073A67"/>
                </a:solidFill>
                <a:latin typeface="Arial" panose="020B0604020202020204" pitchFamily="34" charset="0"/>
                <a:cs typeface="Arial" panose="020B0604020202020204" pitchFamily="34" charset="0"/>
              </a:rPr>
              <a:t>Kui põetusvajadus on perioodiline-tsükliline, võib alustada uut hooldusjuhtumit. </a:t>
            </a:r>
          </a:p>
          <a:p>
            <a:endParaRPr lang="en-US" dirty="0">
              <a:solidFill>
                <a:srgbClr val="073A6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2685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758E56A-26FB-D26C-A906-468234B92A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5485D2-32F9-1019-50B0-3303CAAC3F71}"/>
              </a:ext>
            </a:extLst>
          </p:cNvPr>
          <p:cNvSpPr>
            <a:spLocks noGrp="1"/>
          </p:cNvSpPr>
          <p:nvPr>
            <p:ph type="title"/>
          </p:nvPr>
        </p:nvSpPr>
        <p:spPr>
          <a:xfrm>
            <a:off x="838200" y="104863"/>
            <a:ext cx="10515600" cy="520117"/>
          </a:xfrm>
        </p:spPr>
        <p:txBody>
          <a:bodyPr>
            <a:normAutofit fontScale="90000"/>
          </a:bodyPr>
          <a:lstStyle/>
          <a:p>
            <a:r>
              <a:rPr lang="et-EE" sz="3600" b="1" dirty="0">
                <a:solidFill>
                  <a:srgbClr val="073A67"/>
                </a:solidFill>
                <a:latin typeface="Arial" panose="020B0604020202020204" pitchFamily="34" charset="0"/>
                <a:cs typeface="Arial" panose="020B0604020202020204" pitchFamily="34" charset="0"/>
              </a:rPr>
              <a:t>Hoolduslehe väljastamine (2) </a:t>
            </a:r>
            <a:endParaRPr lang="en-US" sz="3600" b="1" dirty="0">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038A40F-7373-44E2-6003-82B064EDBC08}"/>
              </a:ext>
            </a:extLst>
          </p:cNvPr>
          <p:cNvSpPr>
            <a:spLocks noGrp="1"/>
          </p:cNvSpPr>
          <p:nvPr>
            <p:ph idx="1"/>
          </p:nvPr>
        </p:nvSpPr>
        <p:spPr>
          <a:xfrm>
            <a:off x="838200" y="901816"/>
            <a:ext cx="10515600" cy="5851321"/>
          </a:xfrm>
        </p:spPr>
        <p:txBody>
          <a:bodyPr>
            <a:normAutofit lnSpcReduction="10000"/>
          </a:bodyPr>
          <a:lstStyle/>
          <a:p>
            <a:pPr marL="457200" lvl="1" indent="0">
              <a:buNone/>
            </a:pPr>
            <a:endParaRPr lang="et-EE" sz="2000" i="1" dirty="0">
              <a:solidFill>
                <a:srgbClr val="073A67"/>
              </a:solidFill>
              <a:latin typeface="Arial" panose="020B0604020202020204" pitchFamily="34" charset="0"/>
              <a:cs typeface="Arial" panose="020B0604020202020204" pitchFamily="34" charset="0"/>
            </a:endParaRPr>
          </a:p>
          <a:p>
            <a:r>
              <a:rPr lang="et-EE" sz="2600" dirty="0">
                <a:solidFill>
                  <a:srgbClr val="073A67"/>
                </a:solidFill>
                <a:latin typeface="Arial" panose="020B0604020202020204" pitchFamily="34" charset="0"/>
                <a:cs typeface="Arial" panose="020B0604020202020204" pitchFamily="34" charset="0"/>
              </a:rPr>
              <a:t>Palume jälgida ja mitte segi ajada hoolduslehtede väljastamise põhjuseid:</a:t>
            </a:r>
          </a:p>
          <a:p>
            <a:pPr lvl="1"/>
            <a:r>
              <a:rPr lang="et-EE" sz="2200" dirty="0">
                <a:solidFill>
                  <a:srgbClr val="073A67"/>
                </a:solidFill>
                <a:latin typeface="Arial" panose="020B0604020202020204" pitchFamily="34" charset="0"/>
                <a:ea typeface="Calibri" panose="020F0502020204030204" pitchFamily="34" charset="0"/>
                <a:cs typeface="Arial" panose="020B0604020202020204" pitchFamily="34" charset="0"/>
              </a:rPr>
              <a:t>Põhjus </a:t>
            </a:r>
            <a:r>
              <a:rPr lang="et-EE" sz="2200" dirty="0">
                <a:solidFill>
                  <a:srgbClr val="073A67"/>
                </a:solidFill>
                <a:effectLst/>
                <a:latin typeface="Arial" panose="020B0604020202020204" pitchFamily="34" charset="0"/>
                <a:ea typeface="Calibri" panose="020F0502020204030204" pitchFamily="34" charset="0"/>
                <a:cs typeface="Arial" panose="020B0604020202020204" pitchFamily="34" charset="0"/>
              </a:rPr>
              <a:t>13 - alla 3-aastase lapse või alla 16-aastase puudega lapse </a:t>
            </a:r>
            <a:r>
              <a:rPr lang="et-EE" sz="2200" b="1" dirty="0">
                <a:solidFill>
                  <a:srgbClr val="073A67"/>
                </a:solidFill>
                <a:effectLst/>
                <a:latin typeface="Arial" panose="020B0604020202020204" pitchFamily="34" charset="0"/>
                <a:ea typeface="Calibri" panose="020F0502020204030204" pitchFamily="34" charset="0"/>
                <a:cs typeface="Arial" panose="020B0604020202020204" pitchFamily="34" charset="0"/>
              </a:rPr>
              <a:t>hooldamine</a:t>
            </a:r>
            <a:r>
              <a:rPr lang="et-EE" sz="2200" dirty="0">
                <a:solidFill>
                  <a:srgbClr val="073A67"/>
                </a:solidFill>
                <a:effectLst/>
                <a:latin typeface="Arial" panose="020B0604020202020204" pitchFamily="34" charset="0"/>
                <a:ea typeface="Calibri" panose="020F0502020204030204" pitchFamily="34" charset="0"/>
                <a:cs typeface="Arial" panose="020B0604020202020204" pitchFamily="34" charset="0"/>
              </a:rPr>
              <a:t>, kui last hooldav isik on haige või talle osutatakse sünnitusabi ning </a:t>
            </a:r>
          </a:p>
          <a:p>
            <a:pPr lvl="1"/>
            <a:r>
              <a:rPr lang="et-EE" sz="2200" dirty="0">
                <a:solidFill>
                  <a:srgbClr val="073A67"/>
                </a:solidFill>
                <a:effectLst/>
                <a:latin typeface="Arial" panose="020B0604020202020204" pitchFamily="34" charset="0"/>
                <a:ea typeface="Calibri" panose="020F0502020204030204" pitchFamily="34" charset="0"/>
                <a:cs typeface="Arial" panose="020B0604020202020204" pitchFamily="34" charset="0"/>
              </a:rPr>
              <a:t>Põhjus 14 - alla 12-aastase haige lapse või alla 19-aastase puudega isiku </a:t>
            </a:r>
            <a:r>
              <a:rPr lang="et-EE" sz="2200" b="1" dirty="0">
                <a:solidFill>
                  <a:srgbClr val="073A67"/>
                </a:solidFill>
                <a:effectLst/>
                <a:latin typeface="Arial" panose="020B0604020202020204" pitchFamily="34" charset="0"/>
                <a:ea typeface="Calibri" panose="020F0502020204030204" pitchFamily="34" charset="0"/>
                <a:cs typeface="Arial" panose="020B0604020202020204" pitchFamily="34" charset="0"/>
              </a:rPr>
              <a:t>põetamine</a:t>
            </a:r>
            <a:r>
              <a:rPr lang="et-EE" sz="2200" dirty="0">
                <a:solidFill>
                  <a:srgbClr val="073A67"/>
                </a:solidFill>
                <a:effectLst/>
                <a:latin typeface="Arial" panose="020B0604020202020204" pitchFamily="34" charset="0"/>
                <a:ea typeface="Calibri" panose="020F0502020204030204" pitchFamily="34" charset="0"/>
                <a:cs typeface="Arial" panose="020B0604020202020204" pitchFamily="34" charset="0"/>
              </a:rPr>
              <a:t>.</a:t>
            </a:r>
            <a:endParaRPr lang="et-EE" sz="2200" dirty="0">
              <a:solidFill>
                <a:srgbClr val="073A67"/>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t-EE" sz="2600" b="1" dirty="0">
                <a:solidFill>
                  <a:srgbClr val="073A67"/>
                </a:solidFill>
                <a:effectLst/>
                <a:latin typeface="Arial" panose="020B0604020202020204" pitchFamily="34" charset="0"/>
                <a:ea typeface="Calibri" panose="020F0502020204030204" pitchFamily="34" charset="0"/>
                <a:cs typeface="Arial" panose="020B0604020202020204" pitchFamily="34" charset="0"/>
              </a:rPr>
              <a:t>NB!</a:t>
            </a:r>
          </a:p>
          <a:p>
            <a:pPr lvl="1"/>
            <a:r>
              <a:rPr lang="et-EE" sz="2200" i="1" dirty="0">
                <a:solidFill>
                  <a:srgbClr val="073A67"/>
                </a:solidFill>
                <a:latin typeface="Arial" panose="020B0604020202020204" pitchFamily="34" charset="0"/>
                <a:cs typeface="Arial" panose="020B0604020202020204" pitchFamily="34" charset="0"/>
              </a:rPr>
              <a:t>P13 väljastatakse </a:t>
            </a:r>
            <a:r>
              <a:rPr lang="et-EE" sz="2200" b="1" i="1" dirty="0">
                <a:solidFill>
                  <a:srgbClr val="073A67"/>
                </a:solidFill>
                <a:latin typeface="Arial" panose="020B0604020202020204" pitchFamily="34" charset="0"/>
                <a:cs typeface="Arial" panose="020B0604020202020204" pitchFamily="34" charset="0"/>
              </a:rPr>
              <a:t>terve lapse hooldamise </a:t>
            </a:r>
            <a:r>
              <a:rPr lang="et-EE" sz="2200" i="1" dirty="0">
                <a:solidFill>
                  <a:srgbClr val="073A67"/>
                </a:solidFill>
                <a:latin typeface="Arial" panose="020B0604020202020204" pitchFamily="34" charset="0"/>
                <a:cs typeface="Arial" panose="020B0604020202020204" pitchFamily="34" charset="0"/>
              </a:rPr>
              <a:t>ajaks; P14 aga </a:t>
            </a:r>
            <a:r>
              <a:rPr lang="et-EE" sz="2200" b="1" i="1" dirty="0">
                <a:solidFill>
                  <a:srgbClr val="073A67"/>
                </a:solidFill>
                <a:latin typeface="Arial" panose="020B0604020202020204" pitchFamily="34" charset="0"/>
                <a:cs typeface="Arial" panose="020B0604020202020204" pitchFamily="34" charset="0"/>
              </a:rPr>
              <a:t>haige lapse </a:t>
            </a:r>
            <a:r>
              <a:rPr lang="et-EE" sz="2200" i="1" dirty="0">
                <a:solidFill>
                  <a:srgbClr val="073A67"/>
                </a:solidFill>
                <a:latin typeface="Arial" panose="020B0604020202020204" pitchFamily="34" charset="0"/>
                <a:cs typeface="Arial" panose="020B0604020202020204" pitchFamily="34" charset="0"/>
              </a:rPr>
              <a:t>(ka alla 3-aastase) </a:t>
            </a:r>
            <a:r>
              <a:rPr lang="et-EE" sz="2200" b="1" i="1" dirty="0">
                <a:solidFill>
                  <a:srgbClr val="073A67"/>
                </a:solidFill>
                <a:latin typeface="Arial" panose="020B0604020202020204" pitchFamily="34" charset="0"/>
                <a:cs typeface="Arial" panose="020B0604020202020204" pitchFamily="34" charset="0"/>
              </a:rPr>
              <a:t>põetamiseks</a:t>
            </a:r>
            <a:r>
              <a:rPr lang="et-EE" sz="2200" i="1" dirty="0">
                <a:solidFill>
                  <a:srgbClr val="073A67"/>
                </a:solidFill>
                <a:latin typeface="Arial" panose="020B0604020202020204" pitchFamily="34" charset="0"/>
                <a:cs typeface="Arial" panose="020B0604020202020204" pitchFamily="34" charset="0"/>
              </a:rPr>
              <a:t>. </a:t>
            </a:r>
          </a:p>
          <a:p>
            <a:pPr lvl="1"/>
            <a:r>
              <a:rPr lang="et-EE" sz="2200" i="1" dirty="0">
                <a:solidFill>
                  <a:srgbClr val="073A67"/>
                </a:solidFill>
                <a:latin typeface="Arial" panose="020B0604020202020204" pitchFamily="34" charset="0"/>
                <a:cs typeface="Arial" panose="020B0604020202020204" pitchFamily="34" charset="0"/>
              </a:rPr>
              <a:t>Töövabastuse põhjusest sõltub hüvitise maksmise periood.</a:t>
            </a:r>
          </a:p>
          <a:p>
            <a:pPr marL="457200" lvl="1" indent="0">
              <a:buNone/>
            </a:pPr>
            <a:endParaRPr lang="et-EE" sz="2200" i="1" dirty="0">
              <a:solidFill>
                <a:srgbClr val="073A67"/>
              </a:solidFill>
              <a:latin typeface="Arial" panose="020B0604020202020204" pitchFamily="34" charset="0"/>
              <a:cs typeface="Arial" panose="020B0604020202020204" pitchFamily="34" charset="0"/>
            </a:endParaRPr>
          </a:p>
          <a:p>
            <a:r>
              <a:rPr lang="et-EE" sz="2600" dirty="0">
                <a:solidFill>
                  <a:srgbClr val="073A67"/>
                </a:solidFill>
                <a:latin typeface="Arial" panose="020B0604020202020204" pitchFamily="34" charset="0"/>
                <a:cs typeface="Arial" panose="020B0604020202020204" pitchFamily="34" charset="0"/>
              </a:rPr>
              <a:t>Kui raskemalt haigestunud laps on juba 12-aastane või vanem, võib tema põetamiseks väljastada hoolduslehe põhjusega 12 - </a:t>
            </a:r>
            <a:r>
              <a:rPr lang="et-EE" sz="2600" b="0" dirty="0">
                <a:solidFill>
                  <a:srgbClr val="073A67"/>
                </a:solidFill>
                <a:effectLst/>
                <a:latin typeface="Arial" panose="020B0604020202020204" pitchFamily="34" charset="0"/>
              </a:rPr>
              <a:t>haige perekonnaliikme põetamine kodus.</a:t>
            </a:r>
            <a:endParaRPr lang="et-EE" sz="2600" dirty="0">
              <a:solidFill>
                <a:srgbClr val="073A67"/>
              </a:solidFill>
              <a:latin typeface="Arial" panose="020B0604020202020204" pitchFamily="34" charset="0"/>
              <a:cs typeface="Arial" panose="020B0604020202020204" pitchFamily="34" charset="0"/>
            </a:endParaRPr>
          </a:p>
          <a:p>
            <a:pPr lvl="1"/>
            <a:endParaRPr lang="en-US" dirty="0">
              <a:solidFill>
                <a:srgbClr val="073A6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9557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973EC1C7-4A6B-C439-8432-3881ECD56D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A0FAF1-2E37-4369-DB3C-D2FD82AAF1FC}"/>
              </a:ext>
            </a:extLst>
          </p:cNvPr>
          <p:cNvSpPr>
            <a:spLocks noGrp="1"/>
          </p:cNvSpPr>
          <p:nvPr>
            <p:ph type="title"/>
          </p:nvPr>
        </p:nvSpPr>
        <p:spPr>
          <a:xfrm>
            <a:off x="838200" y="1"/>
            <a:ext cx="10515600" cy="804671"/>
          </a:xfrm>
        </p:spPr>
        <p:txBody>
          <a:bodyPr>
            <a:normAutofit/>
          </a:bodyPr>
          <a:lstStyle/>
          <a:p>
            <a:r>
              <a:rPr lang="et-EE" sz="3600" b="1" dirty="0">
                <a:solidFill>
                  <a:srgbClr val="073A67"/>
                </a:solidFill>
                <a:latin typeface="Arial" panose="020B0604020202020204" pitchFamily="34" charset="0"/>
                <a:cs typeface="Arial" panose="020B0604020202020204" pitchFamily="34" charset="0"/>
              </a:rPr>
              <a:t>Hoolduslehe väljastamine (3)</a:t>
            </a:r>
            <a:endParaRPr lang="en-US" sz="3600" b="1" dirty="0">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1F8EB15-89BA-1479-1DA7-90C9AAE40318}"/>
              </a:ext>
            </a:extLst>
          </p:cNvPr>
          <p:cNvSpPr>
            <a:spLocks noGrp="1"/>
          </p:cNvSpPr>
          <p:nvPr>
            <p:ph idx="1"/>
          </p:nvPr>
        </p:nvSpPr>
        <p:spPr>
          <a:xfrm>
            <a:off x="838200" y="886968"/>
            <a:ext cx="10515600" cy="5733288"/>
          </a:xfrm>
        </p:spPr>
        <p:txBody>
          <a:bodyPr>
            <a:normAutofit fontScale="92500" lnSpcReduction="10000"/>
          </a:bodyPr>
          <a:lstStyle/>
          <a:p>
            <a:r>
              <a:rPr lang="et-EE" sz="2600" dirty="0">
                <a:solidFill>
                  <a:srgbClr val="073A67"/>
                </a:solidFill>
                <a:latin typeface="Arial" panose="020B0604020202020204" pitchFamily="34" charset="0"/>
                <a:cs typeface="Arial" panose="020B0604020202020204" pitchFamily="34" charset="0"/>
              </a:rPr>
              <a:t>Ühe hooldusjuhtumi sees võivad vahetuda hooldajad ning esmase ja järg hoolduslehtede vahel võivad olla </a:t>
            </a:r>
            <a:r>
              <a:rPr lang="et-EE" sz="2600" dirty="0" err="1">
                <a:solidFill>
                  <a:srgbClr val="073A67"/>
                </a:solidFill>
                <a:latin typeface="Arial" panose="020B0604020202020204" pitchFamily="34" charset="0"/>
                <a:cs typeface="Arial" panose="020B0604020202020204" pitchFamily="34" charset="0"/>
              </a:rPr>
              <a:t>kuupäevalised</a:t>
            </a:r>
            <a:r>
              <a:rPr lang="et-EE" sz="2600" dirty="0">
                <a:solidFill>
                  <a:srgbClr val="073A67"/>
                </a:solidFill>
                <a:latin typeface="Arial" panose="020B0604020202020204" pitchFamily="34" charset="0"/>
                <a:cs typeface="Arial" panose="020B0604020202020204" pitchFamily="34" charset="0"/>
              </a:rPr>
              <a:t> vahed.</a:t>
            </a:r>
          </a:p>
          <a:p>
            <a:pPr lvl="1"/>
            <a:r>
              <a:rPr lang="et-EE" sz="2200" i="1" dirty="0">
                <a:solidFill>
                  <a:srgbClr val="073A67"/>
                </a:solidFill>
                <a:latin typeface="Arial" panose="020B0604020202020204" pitchFamily="34" charset="0"/>
                <a:cs typeface="Arial" panose="020B0604020202020204" pitchFamily="34" charset="0"/>
              </a:rPr>
              <a:t>Kui näiteks esmane hooldusleht oli väljastatud emale, siis järgneva hoolduslehe võib väljastada isale.</a:t>
            </a:r>
          </a:p>
          <a:p>
            <a:pPr lvl="1"/>
            <a:r>
              <a:rPr lang="et-EE" sz="2200" i="1" dirty="0">
                <a:solidFill>
                  <a:srgbClr val="073A67"/>
                </a:solidFill>
                <a:latin typeface="Arial" panose="020B0604020202020204" pitchFamily="34" charset="0"/>
                <a:cs typeface="Arial" panose="020B0604020202020204" pitchFamily="34" charset="0"/>
              </a:rPr>
              <a:t>Kui hooldusjuhtumi sees põetab haigestunud last näiteks vanaema (kes ei vaja hoolduslehte), siis eelmise ja järgmise hoolduslehe vahel tohib olla periood, mis ei ole hoolduslehtedega kaetud.</a:t>
            </a:r>
          </a:p>
          <a:p>
            <a:pPr lvl="2"/>
            <a:r>
              <a:rPr lang="et-EE" sz="2200" i="1" dirty="0">
                <a:solidFill>
                  <a:srgbClr val="073A67"/>
                </a:solidFill>
                <a:latin typeface="Arial" panose="020B0604020202020204" pitchFamily="34" charset="0"/>
                <a:cs typeface="Arial" panose="020B0604020202020204" pitchFamily="34" charset="0"/>
              </a:rPr>
              <a:t>Kui hooldusjuhtumisse jääb vahe, mis ei ole hoolduslehtedega kaetud, võib arst saada vahe kohta hoiatuse, aga see ei ole takistuseks järgmise järghoolduslehe Tervisekassa andmekogusse saatmisel.</a:t>
            </a:r>
          </a:p>
          <a:p>
            <a:pPr marL="914400" lvl="2" indent="0">
              <a:buNone/>
            </a:pPr>
            <a:endParaRPr lang="et-EE" i="1" dirty="0">
              <a:solidFill>
                <a:srgbClr val="073A67"/>
              </a:solidFill>
              <a:latin typeface="Arial" panose="020B0604020202020204" pitchFamily="34" charset="0"/>
              <a:cs typeface="Arial" panose="020B0604020202020204" pitchFamily="34" charset="0"/>
            </a:endParaRPr>
          </a:p>
          <a:p>
            <a:r>
              <a:rPr lang="et-EE" sz="2600" dirty="0">
                <a:solidFill>
                  <a:srgbClr val="073A67"/>
                </a:solidFill>
                <a:latin typeface="Arial" panose="020B0604020202020204" pitchFamily="34" charset="0"/>
                <a:cs typeface="Arial" panose="020B0604020202020204" pitchFamily="34" charset="0"/>
              </a:rPr>
              <a:t>Ühe hooldusjuhtumi jooksul hooldajate vahetumine või vahed hooldusjuhtumis ei muuda Tervisekassa makstava hooldushüvitise perioodi.</a:t>
            </a:r>
          </a:p>
          <a:p>
            <a:pPr lvl="1"/>
            <a:endParaRPr lang="et-EE" sz="2600" dirty="0">
              <a:solidFill>
                <a:srgbClr val="073A67"/>
              </a:solidFill>
              <a:latin typeface="Arial" panose="020B0604020202020204" pitchFamily="34" charset="0"/>
              <a:cs typeface="Arial" panose="020B0604020202020204" pitchFamily="34" charset="0"/>
            </a:endParaRPr>
          </a:p>
          <a:p>
            <a:r>
              <a:rPr lang="et-EE" sz="2600" dirty="0">
                <a:solidFill>
                  <a:srgbClr val="073A67"/>
                </a:solidFill>
                <a:latin typeface="Arial" panose="020B0604020202020204" pitchFamily="34" charset="0"/>
                <a:ea typeface="Times New Roman" panose="02020603050405020304" pitchFamily="18" charset="0"/>
                <a:cs typeface="Arial" panose="020B0604020202020204" pitchFamily="34" charset="0"/>
              </a:rPr>
              <a:t>Hoolduslehel hooldajat muuta ei saa. </a:t>
            </a:r>
          </a:p>
          <a:p>
            <a:pPr lvl="1"/>
            <a:r>
              <a:rPr lang="et-EE" sz="2200" i="1" dirty="0">
                <a:solidFill>
                  <a:srgbClr val="073A67"/>
                </a:solidFill>
                <a:latin typeface="Arial" panose="020B0604020202020204" pitchFamily="34" charset="0"/>
                <a:ea typeface="Calibri" panose="020F0502020204030204" pitchFamily="34" charset="0"/>
                <a:cs typeface="Arial" panose="020B0604020202020204" pitchFamily="34" charset="0"/>
              </a:rPr>
              <a:t>Valele hooldajale väljastatud hoolduslehe peab tühistama ja tegema hoolduslehe õigele hooldajale.</a:t>
            </a:r>
          </a:p>
          <a:p>
            <a:pPr lvl="1"/>
            <a:endParaRPr lang="et-EE" sz="2600" dirty="0">
              <a:solidFill>
                <a:srgbClr val="073A67"/>
              </a:solidFill>
              <a:latin typeface="Arial" panose="020B0604020202020204" pitchFamily="34" charset="0"/>
              <a:cs typeface="Arial" panose="020B0604020202020204" pitchFamily="34" charset="0"/>
            </a:endParaRPr>
          </a:p>
          <a:p>
            <a:pPr lvl="1"/>
            <a:endParaRPr lang="et-EE" dirty="0">
              <a:solidFill>
                <a:srgbClr val="073A67"/>
              </a:solidFill>
              <a:latin typeface="Arial" panose="020B0604020202020204" pitchFamily="34" charset="0"/>
              <a:cs typeface="Arial" panose="020B0604020202020204" pitchFamily="34" charset="0"/>
            </a:endParaRPr>
          </a:p>
          <a:p>
            <a:pPr lvl="1"/>
            <a:endParaRPr lang="en-US" dirty="0">
              <a:solidFill>
                <a:srgbClr val="073A6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84793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91B10FC-DDB2-05A1-49C1-A5B556ADDD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3906AA-6489-1D34-FC43-BAC6D87B1D48}"/>
              </a:ext>
            </a:extLst>
          </p:cNvPr>
          <p:cNvSpPr>
            <a:spLocks noGrp="1"/>
          </p:cNvSpPr>
          <p:nvPr>
            <p:ph type="title"/>
          </p:nvPr>
        </p:nvSpPr>
        <p:spPr>
          <a:xfrm>
            <a:off x="838200" y="365125"/>
            <a:ext cx="10515600" cy="663575"/>
          </a:xfrm>
        </p:spPr>
        <p:txBody>
          <a:bodyPr>
            <a:normAutofit/>
          </a:bodyPr>
          <a:lstStyle/>
          <a:p>
            <a:r>
              <a:rPr lang="et-EE" sz="3600" b="1">
                <a:solidFill>
                  <a:srgbClr val="073A67"/>
                </a:solidFill>
                <a:latin typeface="Arial" panose="020B0604020202020204" pitchFamily="34" charset="0"/>
                <a:cs typeface="Arial" panose="020B0604020202020204" pitchFamily="34" charset="0"/>
              </a:rPr>
              <a:t>Piirangute märkimine töövõimetuslehele</a:t>
            </a:r>
            <a:endParaRPr lang="en-US" sz="3600" b="1">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9B36D5C-D67D-0718-87D8-23D67622145F}"/>
              </a:ext>
            </a:extLst>
          </p:cNvPr>
          <p:cNvSpPr>
            <a:spLocks noGrp="1"/>
          </p:cNvSpPr>
          <p:nvPr>
            <p:ph idx="1"/>
          </p:nvPr>
        </p:nvSpPr>
        <p:spPr>
          <a:xfrm>
            <a:off x="838200" y="1244600"/>
            <a:ext cx="10515600" cy="5248275"/>
          </a:xfrm>
        </p:spPr>
        <p:txBody>
          <a:bodyPr>
            <a:normAutofit lnSpcReduction="10000"/>
          </a:bodyPr>
          <a:lstStyle/>
          <a:p>
            <a:pPr marL="342900" lvl="0" indent="-342900">
              <a:lnSpc>
                <a:spcPct val="107000"/>
              </a:lnSpc>
              <a:buFont typeface="Symbol" panose="05050102010706020507" pitchFamily="18" charset="2"/>
              <a:buChar char=""/>
            </a:pPr>
            <a:r>
              <a:rPr lang="et-EE" sz="2600" dirty="0">
                <a:solidFill>
                  <a:srgbClr val="073A67"/>
                </a:solidFill>
                <a:effectLst/>
                <a:latin typeface="Arial" panose="020B0604020202020204" pitchFamily="34" charset="0"/>
                <a:ea typeface="Calibri" panose="020F0502020204030204" pitchFamily="34" charset="0"/>
                <a:cs typeface="Arial" panose="020B0604020202020204" pitchFamily="34" charset="0"/>
              </a:rPr>
              <a:t>Määruse nr 62  „</a:t>
            </a:r>
            <a:r>
              <a:rPr lang="et-EE" sz="2600" u="sng" dirty="0">
                <a:solidFill>
                  <a:srgbClr val="073A67"/>
                </a:solidFill>
                <a:effectLst/>
                <a:latin typeface="Arial" panose="020B0604020202020204" pitchFamily="34"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Töövõimetuslehe vormistamine ja andmete edastamine</a:t>
            </a:r>
            <a:r>
              <a:rPr lang="et-EE" sz="2600" dirty="0">
                <a:solidFill>
                  <a:srgbClr val="073A67"/>
                </a:solidFill>
                <a:effectLst/>
                <a:latin typeface="Arial" panose="020B0604020202020204" pitchFamily="34" charset="0"/>
                <a:ea typeface="Calibri" panose="020F0502020204030204" pitchFamily="34" charset="0"/>
                <a:cs typeface="Arial" panose="020B0604020202020204" pitchFamily="34" charset="0"/>
              </a:rPr>
              <a:t>“ § 9 reguleerib piirangute märkimise TVL-</a:t>
            </a:r>
            <a:r>
              <a:rPr lang="et-EE" sz="2600" dirty="0" err="1">
                <a:solidFill>
                  <a:srgbClr val="073A67"/>
                </a:solidFill>
                <a:effectLst/>
                <a:latin typeface="Arial" panose="020B0604020202020204" pitchFamily="34" charset="0"/>
                <a:ea typeface="Calibri" panose="020F0502020204030204" pitchFamily="34" charset="0"/>
                <a:cs typeface="Arial" panose="020B0604020202020204" pitchFamily="34" charset="0"/>
              </a:rPr>
              <a:t>le</a:t>
            </a:r>
            <a:r>
              <a:rPr lang="et-EE" sz="2600" dirty="0">
                <a:solidFill>
                  <a:srgbClr val="073A67"/>
                </a:solidFill>
                <a:effectLst/>
                <a:latin typeface="Arial" panose="020B0604020202020204" pitchFamily="34" charset="0"/>
                <a:ea typeface="Calibri" panose="020F0502020204030204" pitchFamily="34" charset="0"/>
                <a:cs typeface="Arial" panose="020B0604020202020204" pitchFamily="34" charset="0"/>
              </a:rPr>
              <a:t>.</a:t>
            </a:r>
          </a:p>
          <a:p>
            <a:pPr marL="800100" lvl="1" indent="-342900">
              <a:lnSpc>
                <a:spcPct val="107000"/>
              </a:lnSpc>
              <a:buFont typeface="Symbol" panose="05050102010706020507" pitchFamily="18" charset="2"/>
              <a:buChar char=""/>
            </a:pPr>
            <a:r>
              <a:rPr lang="et-EE" sz="2000" i="1" dirty="0">
                <a:solidFill>
                  <a:srgbClr val="073A67"/>
                </a:solidFill>
                <a:latin typeface="Arial" panose="020B0604020202020204" pitchFamily="34" charset="0"/>
                <a:ea typeface="Calibri" panose="020F0502020204030204" pitchFamily="34" charset="0"/>
                <a:cs typeface="Arial" panose="020B0604020202020204" pitchFamily="34" charset="0"/>
              </a:rPr>
              <a:t>Märge „</a:t>
            </a:r>
            <a:r>
              <a:rPr lang="et-EE" sz="2000" b="1" i="1" dirty="0">
                <a:solidFill>
                  <a:srgbClr val="073A67"/>
                </a:solidFill>
                <a:latin typeface="Arial" panose="020B0604020202020204" pitchFamily="34" charset="0"/>
                <a:ea typeface="Calibri" panose="020F0502020204030204" pitchFamily="34" charset="0"/>
                <a:cs typeface="Arial" panose="020B0604020202020204" pitchFamily="34" charset="0"/>
              </a:rPr>
              <a:t>Joove</a:t>
            </a:r>
            <a:r>
              <a:rPr lang="et-EE" sz="2000" i="1" dirty="0">
                <a:solidFill>
                  <a:srgbClr val="073A67"/>
                </a:solidFill>
                <a:latin typeface="Arial" panose="020B0604020202020204" pitchFamily="34" charset="0"/>
                <a:ea typeface="Calibri" panose="020F0502020204030204" pitchFamily="34" charset="0"/>
                <a:cs typeface="Arial" panose="020B0604020202020204" pitchFamily="34" charset="0"/>
              </a:rPr>
              <a:t>“</a:t>
            </a:r>
            <a:endParaRPr lang="et-EE" sz="2000" i="1" dirty="0">
              <a:solidFill>
                <a:srgbClr val="073A67"/>
              </a:solidFill>
              <a:effectLst/>
              <a:latin typeface="Arial" panose="020B0604020202020204" pitchFamily="34" charset="0"/>
              <a:ea typeface="Calibri" panose="020F0502020204030204" pitchFamily="34" charset="0"/>
              <a:cs typeface="Arial" panose="020B0604020202020204" pitchFamily="34" charset="0"/>
            </a:endParaRPr>
          </a:p>
          <a:p>
            <a:pPr marL="1257300" lvl="2" indent="-342900">
              <a:lnSpc>
                <a:spcPct val="107000"/>
              </a:lnSpc>
              <a:buFont typeface="Symbol" panose="05050102010706020507" pitchFamily="18" charset="2"/>
              <a:buChar char=""/>
            </a:pPr>
            <a:r>
              <a:rPr lang="et-EE" i="1" dirty="0">
                <a:solidFill>
                  <a:srgbClr val="073A67"/>
                </a:solidFill>
                <a:latin typeface="Arial" panose="020B0604020202020204" pitchFamily="34" charset="0"/>
                <a:ea typeface="Calibri" panose="020F0502020204030204" pitchFamily="34" charset="0"/>
                <a:cs typeface="Arial" panose="020B0604020202020204" pitchFamily="34" charset="0"/>
              </a:rPr>
              <a:t>H</a:t>
            </a:r>
            <a:r>
              <a:rPr lang="et-EE" i="1" dirty="0">
                <a:solidFill>
                  <a:srgbClr val="073A67"/>
                </a:solidFill>
                <a:effectLst/>
                <a:latin typeface="Arial" panose="020B0604020202020204" pitchFamily="34" charset="0"/>
                <a:ea typeface="Calibri" panose="020F0502020204030204" pitchFamily="34" charset="0"/>
                <a:cs typeface="Arial" panose="020B0604020202020204" pitchFamily="34" charset="0"/>
              </a:rPr>
              <a:t>aiguslehele tohib märkida märke „Joove“ </a:t>
            </a:r>
            <a:r>
              <a:rPr lang="et-EE" b="1" i="1" dirty="0">
                <a:solidFill>
                  <a:srgbClr val="073A67"/>
                </a:solidFill>
                <a:effectLst/>
                <a:latin typeface="Arial" panose="020B0604020202020204" pitchFamily="34" charset="0"/>
                <a:ea typeface="Calibri" panose="020F0502020204030204" pitchFamily="34" charset="0"/>
                <a:cs typeface="Arial" panose="020B0604020202020204" pitchFamily="34" charset="0"/>
              </a:rPr>
              <a:t>ainult</a:t>
            </a:r>
            <a:r>
              <a:rPr lang="et-EE" i="1" dirty="0">
                <a:solidFill>
                  <a:srgbClr val="073A67"/>
                </a:solidFill>
                <a:effectLst/>
                <a:latin typeface="Arial" panose="020B0604020202020204" pitchFamily="34" charset="0"/>
                <a:ea typeface="Calibri" panose="020F0502020204030204" pitchFamily="34" charset="0"/>
                <a:cs typeface="Arial" panose="020B0604020202020204" pitchFamily="34" charset="0"/>
              </a:rPr>
              <a:t> liiklusõnnetustega seotud juhtumite korral. Seejuures </a:t>
            </a:r>
            <a:r>
              <a:rPr lang="et-EE" i="1" dirty="0">
                <a:solidFill>
                  <a:srgbClr val="073A67"/>
                </a:solidFill>
                <a:latin typeface="Arial" panose="020B0604020202020204" pitchFamily="34" charset="0"/>
                <a:ea typeface="Calibri" panose="020F0502020204030204" pitchFamily="34" charset="0"/>
                <a:cs typeface="Arial" panose="020B0604020202020204" pitchFamily="34" charset="0"/>
              </a:rPr>
              <a:t>j</a:t>
            </a:r>
            <a:r>
              <a:rPr lang="et-EE" i="1" dirty="0">
                <a:solidFill>
                  <a:srgbClr val="073A67"/>
                </a:solidFill>
                <a:effectLst/>
                <a:latin typeface="Arial" panose="020B0604020202020204" pitchFamily="34" charset="0"/>
                <a:ea typeface="Calibri" panose="020F0502020204030204" pitchFamily="34" charset="0"/>
                <a:cs typeface="Arial" panose="020B0604020202020204" pitchFamily="34" charset="0"/>
              </a:rPr>
              <a:t>oove peab olema ekspertiisiga tuvastatud – see tähendab, et peab olema põhjuslikus seoses haigestumise või vigastusega.</a:t>
            </a:r>
          </a:p>
          <a:p>
            <a:pPr marL="1371600" lvl="2">
              <a:lnSpc>
                <a:spcPct val="107000"/>
              </a:lnSpc>
              <a:spcAft>
                <a:spcPts val="800"/>
              </a:spcAft>
            </a:pPr>
            <a:r>
              <a:rPr lang="et-EE" i="1" dirty="0">
                <a:solidFill>
                  <a:srgbClr val="073A67"/>
                </a:solidFill>
                <a:effectLst/>
                <a:latin typeface="Arial" panose="020B0604020202020204" pitchFamily="34" charset="0"/>
                <a:ea typeface="Calibri" panose="020F0502020204030204" pitchFamily="34" charset="0"/>
                <a:cs typeface="Arial" panose="020B0604020202020204" pitchFamily="34" charset="0"/>
              </a:rPr>
              <a:t>Kui ei ole tegemist liiklusõnnetusega ja inimene näiteks tuli vastuvõtule purjus olekus, siis võib see olla seotud ravirežiimi rikkumisega - kindlustatud isik või põetatav isik eirab tervishoiutöötaja määratud meditsiiniliselt põhjendatud ravi, mille tõttu on tervenemine takistatud. Kas joove võib olla takistuseks tervenemisele, seda peab otsustama arst. Põhjendatud olukorras märkida töövõimetuslehele hüvitamise piirang „ravi eiramine“. Põhjendus dokumenteerida!</a:t>
            </a:r>
          </a:p>
          <a:p>
            <a:pPr marL="914400" lvl="1">
              <a:lnSpc>
                <a:spcPct val="107000"/>
              </a:lnSpc>
              <a:spcAft>
                <a:spcPts val="800"/>
              </a:spcAft>
            </a:pPr>
            <a:r>
              <a:rPr lang="et-EE" sz="2000" i="1" dirty="0">
                <a:solidFill>
                  <a:srgbClr val="073A67"/>
                </a:solidFill>
                <a:effectLst/>
                <a:latin typeface="Arial" panose="020B0604020202020204" pitchFamily="34" charset="0"/>
                <a:ea typeface="Calibri" panose="020F0502020204030204" pitchFamily="34" charset="0"/>
                <a:cs typeface="Arial" panose="020B0604020202020204" pitchFamily="34" charset="0"/>
              </a:rPr>
              <a:t>Märge „</a:t>
            </a:r>
            <a:r>
              <a:rPr lang="et-EE" sz="2000" b="1" i="1" dirty="0">
                <a:solidFill>
                  <a:srgbClr val="073A67"/>
                </a:solidFill>
                <a:effectLst/>
                <a:latin typeface="Arial" panose="020B0604020202020204" pitchFamily="34" charset="0"/>
                <a:ea typeface="Calibri" panose="020F0502020204030204" pitchFamily="34" charset="0"/>
                <a:cs typeface="Arial" panose="020B0604020202020204" pitchFamily="34" charset="0"/>
              </a:rPr>
              <a:t>Ravi eiramine</a:t>
            </a:r>
            <a:r>
              <a:rPr lang="et-EE" sz="2000" i="1" dirty="0">
                <a:solidFill>
                  <a:srgbClr val="073A67"/>
                </a:solidFill>
                <a:effectLst/>
                <a:latin typeface="Arial" panose="020B0604020202020204" pitchFamily="34" charset="0"/>
                <a:ea typeface="Calibri" panose="020F0502020204030204" pitchFamily="34" charset="0"/>
                <a:cs typeface="Arial" panose="020B0604020202020204" pitchFamily="34" charset="0"/>
              </a:rPr>
              <a:t>“ märkida siis, kui patsient eirab tervishoiutöötaja määratud ravi, mille tõttu on tervenemine takistatud.</a:t>
            </a:r>
          </a:p>
          <a:p>
            <a:endParaRPr lang="en-US" dirty="0">
              <a:solidFill>
                <a:srgbClr val="073A6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9571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749007D-B2AB-B840-CD0A-2BBD20386C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A6A07C-BC93-B722-3819-16C02EBE9C47}"/>
              </a:ext>
            </a:extLst>
          </p:cNvPr>
          <p:cNvSpPr>
            <a:spLocks noGrp="1"/>
          </p:cNvSpPr>
          <p:nvPr>
            <p:ph type="title"/>
          </p:nvPr>
        </p:nvSpPr>
        <p:spPr>
          <a:xfrm>
            <a:off x="838200" y="365125"/>
            <a:ext cx="10515600" cy="663575"/>
          </a:xfrm>
        </p:spPr>
        <p:txBody>
          <a:bodyPr>
            <a:normAutofit/>
          </a:bodyPr>
          <a:lstStyle/>
          <a:p>
            <a:r>
              <a:rPr lang="et-EE" sz="3600" b="1">
                <a:solidFill>
                  <a:srgbClr val="073A67"/>
                </a:solidFill>
                <a:latin typeface="Arial" panose="020B0604020202020204" pitchFamily="34" charset="0"/>
                <a:cs typeface="Arial" panose="020B0604020202020204" pitchFamily="34" charset="0"/>
              </a:rPr>
              <a:t>Töökorralduslikke tähelepanekuid (1)</a:t>
            </a:r>
            <a:endParaRPr lang="en-US" sz="3600" b="1">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13A5D6E-32F7-6C29-FEDA-7DE0AA998CAF}"/>
              </a:ext>
            </a:extLst>
          </p:cNvPr>
          <p:cNvSpPr>
            <a:spLocks noGrp="1"/>
          </p:cNvSpPr>
          <p:nvPr>
            <p:ph idx="1"/>
          </p:nvPr>
        </p:nvSpPr>
        <p:spPr>
          <a:xfrm>
            <a:off x="838200" y="994095"/>
            <a:ext cx="10515600" cy="5666764"/>
          </a:xfrm>
        </p:spPr>
        <p:txBody>
          <a:bodyPr>
            <a:normAutofit fontScale="92500" lnSpcReduction="10000"/>
          </a:bodyPr>
          <a:lstStyle/>
          <a:p>
            <a:pPr marL="0" lvl="0" indent="0">
              <a:buNone/>
            </a:pPr>
            <a:endParaRPr lang="et-EE" sz="1800" dirty="0">
              <a:effectLst/>
              <a:latin typeface="Calibri" panose="020F0502020204030204" pitchFamily="34" charset="0"/>
              <a:ea typeface="Times New Roman" panose="02020603050405020304" pitchFamily="18" charset="0"/>
            </a:endParaRPr>
          </a:p>
          <a:p>
            <a:r>
              <a:rPr lang="et-EE" sz="2600" dirty="0">
                <a:solidFill>
                  <a:srgbClr val="073A67"/>
                </a:solidFill>
                <a:effectLst/>
                <a:latin typeface="Arial" panose="020B0604020202020204" pitchFamily="34" charset="0"/>
                <a:ea typeface="Calibri" panose="020F0502020204030204" pitchFamily="34" charset="0"/>
                <a:cs typeface="Arial" panose="020B0604020202020204" pitchFamily="34" charset="0"/>
              </a:rPr>
              <a:t>Avatud (st veel lõpetamata) TVL tühistamiseks ei ole vaja saata Tervisekassale õiendit. </a:t>
            </a:r>
          </a:p>
          <a:p>
            <a:pPr lvl="1"/>
            <a:r>
              <a:rPr lang="et-EE" sz="2000" i="1" dirty="0">
                <a:solidFill>
                  <a:srgbClr val="073A67"/>
                </a:solidFill>
                <a:latin typeface="Arial" panose="020B0604020202020204" pitchFamily="34" charset="0"/>
                <a:ea typeface="Calibri" panose="020F0502020204030204" pitchFamily="34" charset="0"/>
                <a:cs typeface="Arial" panose="020B0604020202020204" pitchFamily="34" charset="0"/>
              </a:rPr>
              <a:t>Palun kasutage TVL tühistamise teenust.</a:t>
            </a:r>
            <a:endParaRPr lang="et-EE" sz="2000" i="1" dirty="0">
              <a:solidFill>
                <a:srgbClr val="073A67"/>
              </a:solidFill>
              <a:effectLst/>
              <a:latin typeface="Arial" panose="020B0604020202020204" pitchFamily="34" charset="0"/>
              <a:ea typeface="Calibri" panose="020F0502020204030204" pitchFamily="34" charset="0"/>
              <a:cs typeface="Arial" panose="020B0604020202020204" pitchFamily="34" charset="0"/>
            </a:endParaRPr>
          </a:p>
          <a:p>
            <a:endParaRPr lang="et-EE" sz="1800" dirty="0">
              <a:solidFill>
                <a:srgbClr val="073A67"/>
              </a:solidFill>
              <a:latin typeface="Calibri" panose="020F0502020204030204" pitchFamily="34" charset="0"/>
              <a:ea typeface="Times New Roman" panose="02020603050405020304" pitchFamily="18" charset="0"/>
            </a:endParaRPr>
          </a:p>
          <a:p>
            <a:r>
              <a:rPr lang="et-EE" sz="2600" dirty="0">
                <a:solidFill>
                  <a:srgbClr val="073A67"/>
                </a:solidFill>
                <a:effectLst/>
                <a:latin typeface="Arial" panose="020B0604020202020204" pitchFamily="34" charset="0"/>
                <a:ea typeface="Times New Roman" panose="02020603050405020304" pitchFamily="18" charset="0"/>
                <a:cs typeface="Arial" panose="020B0604020202020204" pitchFamily="34" charset="0"/>
              </a:rPr>
              <a:t>Arsti lõpetatud TVL perioodi pikendamiseks ei ole vaja saata õiendit.</a:t>
            </a:r>
          </a:p>
          <a:p>
            <a:pPr lvl="1"/>
            <a:r>
              <a:rPr lang="et-EE" sz="2000" i="1" dirty="0">
                <a:solidFill>
                  <a:srgbClr val="073A67"/>
                </a:solidFill>
                <a:effectLst/>
                <a:latin typeface="Arial" panose="020B0604020202020204" pitchFamily="34" charset="0"/>
                <a:ea typeface="Times New Roman" panose="02020603050405020304" pitchFamily="18" charset="0"/>
                <a:cs typeface="Arial" panose="020B0604020202020204" pitchFamily="34" charset="0"/>
              </a:rPr>
              <a:t>Tehke järgleht.</a:t>
            </a:r>
          </a:p>
          <a:p>
            <a:pPr marL="457200" lvl="1" indent="0">
              <a:buNone/>
            </a:pPr>
            <a:endParaRPr lang="et-EE" sz="1400" dirty="0">
              <a:effectLst/>
              <a:latin typeface="Calibri" panose="020F0502020204030204" pitchFamily="34" charset="0"/>
              <a:ea typeface="Calibri" panose="020F0502020204030204" pitchFamily="34" charset="0"/>
            </a:endParaRPr>
          </a:p>
          <a:p>
            <a:r>
              <a:rPr lang="et-EE" sz="2600" dirty="0">
                <a:solidFill>
                  <a:srgbClr val="073A67"/>
                </a:solidFill>
                <a:latin typeface="Arial" panose="020B0604020202020204" pitchFamily="34" charset="0"/>
                <a:cs typeface="Arial" panose="020B0604020202020204" pitchFamily="34" charset="0"/>
              </a:rPr>
              <a:t>Tagantjärgi TVL väljastamine tohib toimuda ainult erandolukordades; põhjendus peab olema dokumenteeritud.</a:t>
            </a:r>
          </a:p>
          <a:p>
            <a:pPr marL="457200" lvl="1" indent="0">
              <a:buNone/>
            </a:pPr>
            <a:endParaRPr lang="et-EE" sz="2200" dirty="0">
              <a:solidFill>
                <a:srgbClr val="073A67"/>
              </a:solidFill>
              <a:latin typeface="Arial" panose="020B0604020202020204" pitchFamily="34" charset="0"/>
              <a:cs typeface="Arial" panose="020B0604020202020204" pitchFamily="34" charset="0"/>
            </a:endParaRPr>
          </a:p>
          <a:p>
            <a:r>
              <a:rPr lang="et-EE" sz="2600" dirty="0">
                <a:solidFill>
                  <a:srgbClr val="073A67"/>
                </a:solidFill>
                <a:latin typeface="Arial" panose="020B0604020202020204" pitchFamily="34" charset="0"/>
                <a:cs typeface="Arial" panose="020B0604020202020204" pitchFamily="34" charset="0"/>
              </a:rPr>
              <a:t>Raseduse lõpp, naine ei jaksa enam tööl käia. Perearst väljastab haiguslehe põhjusega 19 – Haigestumine raseduse ajal.</a:t>
            </a:r>
          </a:p>
          <a:p>
            <a:pPr lvl="1"/>
            <a:r>
              <a:rPr lang="et-EE" sz="2000" i="1" dirty="0">
                <a:solidFill>
                  <a:srgbClr val="073A67"/>
                </a:solidFill>
                <a:latin typeface="Arial" panose="020B0604020202020204" pitchFamily="34" charset="0"/>
                <a:cs typeface="Arial" panose="020B0604020202020204" pitchFamily="34" charset="0"/>
              </a:rPr>
              <a:t>Ei tohi märkida diagnoosiks „Rasedus“; rasedus ei ole haigus. P19 haigusleht on ette nähtud väljastamiseks haigestumise korral.</a:t>
            </a:r>
          </a:p>
          <a:p>
            <a:pPr lvl="1"/>
            <a:r>
              <a:rPr lang="et-EE" sz="2000" i="1" dirty="0">
                <a:solidFill>
                  <a:srgbClr val="073A67"/>
                </a:solidFill>
                <a:latin typeface="Arial" panose="020B0604020202020204" pitchFamily="34" charset="0"/>
                <a:cs typeface="Arial" panose="020B0604020202020204" pitchFamily="34" charset="0"/>
              </a:rPr>
              <a:t>Soovitame väljastada haiguslehe P17; tööandja saab raseda tööst vabastada või rase võib selle lehe alusel keelduda tööandja pakutavast tööst.</a:t>
            </a:r>
            <a:endParaRPr lang="en-US" sz="2000" i="1" dirty="0">
              <a:solidFill>
                <a:srgbClr val="073A6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30086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8A68A09-81AD-3939-1870-16A9E09230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059976-8989-7792-8123-5AE4DAC9E33E}"/>
              </a:ext>
            </a:extLst>
          </p:cNvPr>
          <p:cNvSpPr>
            <a:spLocks noGrp="1"/>
          </p:cNvSpPr>
          <p:nvPr>
            <p:ph type="title"/>
          </p:nvPr>
        </p:nvSpPr>
        <p:spPr>
          <a:xfrm>
            <a:off x="838200" y="118873"/>
            <a:ext cx="10515600" cy="909828"/>
          </a:xfrm>
        </p:spPr>
        <p:txBody>
          <a:bodyPr>
            <a:normAutofit/>
          </a:bodyPr>
          <a:lstStyle/>
          <a:p>
            <a:r>
              <a:rPr lang="et-EE" sz="3600" b="1" dirty="0">
                <a:solidFill>
                  <a:srgbClr val="073A67"/>
                </a:solidFill>
                <a:latin typeface="Arial" panose="020B0604020202020204" pitchFamily="34" charset="0"/>
                <a:cs typeface="Arial" panose="020B0604020202020204" pitchFamily="34" charset="0"/>
              </a:rPr>
              <a:t>Töökorralduslikke tähelepanekuid (2)</a:t>
            </a:r>
            <a:endParaRPr lang="en-US" sz="3600" b="1" dirty="0">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C45C15F-7E02-E3AC-A3C9-1E6CE5A1F8F2}"/>
              </a:ext>
            </a:extLst>
          </p:cNvPr>
          <p:cNvSpPr>
            <a:spLocks noGrp="1"/>
          </p:cNvSpPr>
          <p:nvPr>
            <p:ph idx="1"/>
          </p:nvPr>
        </p:nvSpPr>
        <p:spPr>
          <a:xfrm>
            <a:off x="838200" y="1028701"/>
            <a:ext cx="10515600" cy="5632158"/>
          </a:xfrm>
        </p:spPr>
        <p:txBody>
          <a:bodyPr>
            <a:normAutofit fontScale="92500" lnSpcReduction="20000"/>
          </a:bodyPr>
          <a:lstStyle/>
          <a:p>
            <a:r>
              <a:rPr lang="et-EE" sz="2600" dirty="0" err="1">
                <a:solidFill>
                  <a:srgbClr val="073A67"/>
                </a:solidFill>
                <a:latin typeface="Arial" panose="020B0604020202020204" pitchFamily="34" charset="0"/>
                <a:cs typeface="Arial" panose="020B0604020202020204" pitchFamily="34" charset="0"/>
              </a:rPr>
              <a:t>RaKS</a:t>
            </a:r>
            <a:r>
              <a:rPr lang="et-EE" sz="2600" dirty="0">
                <a:solidFill>
                  <a:srgbClr val="073A67"/>
                </a:solidFill>
                <a:latin typeface="Arial" panose="020B0604020202020204" pitchFamily="34" charset="0"/>
                <a:cs typeface="Arial" panose="020B0604020202020204" pitchFamily="34" charset="0"/>
              </a:rPr>
              <a:t> alusel </a:t>
            </a:r>
            <a:r>
              <a:rPr lang="et-EE" sz="2600" b="1" dirty="0">
                <a:solidFill>
                  <a:srgbClr val="073A67"/>
                </a:solidFill>
                <a:latin typeface="Arial" panose="020B0604020202020204" pitchFamily="34" charset="0"/>
                <a:cs typeface="Arial" panose="020B0604020202020204" pitchFamily="34" charset="0"/>
              </a:rPr>
              <a:t>tööõnnetuse tagajärjel tekkinud tüsistuse </a:t>
            </a:r>
            <a:r>
              <a:rPr lang="et-EE" sz="2600" dirty="0">
                <a:solidFill>
                  <a:srgbClr val="073A67"/>
                </a:solidFill>
                <a:latin typeface="Arial" panose="020B0604020202020204" pitchFamily="34" charset="0"/>
                <a:cs typeface="Arial" panose="020B0604020202020204" pitchFamily="34" charset="0"/>
              </a:rPr>
              <a:t>korral piiritletakse seda perioodi, millal on võimalik TVL põhjuse koodiga 7 lehel olla järgmiselt -  kuni 3a pärast tööõnnetuse toimumist.</a:t>
            </a:r>
          </a:p>
          <a:p>
            <a:pPr lvl="1"/>
            <a:r>
              <a:rPr lang="et-EE" sz="2200" i="1" dirty="0">
                <a:solidFill>
                  <a:srgbClr val="073A67"/>
                </a:solidFill>
                <a:latin typeface="Arial" panose="020B0604020202020204" pitchFamily="34" charset="0"/>
                <a:cs typeface="Arial" panose="020B0604020202020204" pitchFamily="34" charset="0"/>
              </a:rPr>
              <a:t>Kui hiljem, s.o rohkem kui 3a pärast tööõnnetuse toimumist esineb ajutise töövõimetuse olukord, on tegemist tavapärase haiguslehega, mille eest makstakse hüvitist 70% kalendripäeva tulust. Juhul, kui tööõnnetus põhjustab hiljem püsivaid kaebuseid, on õigeks riiklikuks meetmeks töövõimetoetus.</a:t>
            </a:r>
          </a:p>
          <a:p>
            <a:pPr lvl="1"/>
            <a:r>
              <a:rPr lang="et-EE" i="1" dirty="0">
                <a:solidFill>
                  <a:srgbClr val="073A67"/>
                </a:solidFill>
              </a:rPr>
              <a:t>Õiguslik alus: </a:t>
            </a:r>
            <a:r>
              <a:rPr lang="et-EE" i="1" dirty="0" err="1">
                <a:solidFill>
                  <a:srgbClr val="073A67"/>
                </a:solidFill>
              </a:rPr>
              <a:t>RaKS</a:t>
            </a:r>
            <a:r>
              <a:rPr lang="et-EE" i="1" dirty="0">
                <a:solidFill>
                  <a:srgbClr val="073A67"/>
                </a:solidFill>
              </a:rPr>
              <a:t> § 28 lõike 6 kohaselt aegub ravikindlustushüvitise saamise õigus kolme aasta jooksul alates õiguse tekkimisest, kui käesolevas seaduses ei ole sätestatud teisiti.</a:t>
            </a:r>
            <a:endParaRPr lang="et-EE" sz="2200" i="1" dirty="0">
              <a:solidFill>
                <a:srgbClr val="073A67"/>
              </a:solidFill>
              <a:latin typeface="Arial" panose="020B0604020202020204" pitchFamily="34" charset="0"/>
              <a:cs typeface="Arial" panose="020B0604020202020204" pitchFamily="34" charset="0"/>
            </a:endParaRPr>
          </a:p>
          <a:p>
            <a:pPr marL="0" indent="0">
              <a:buNone/>
            </a:pPr>
            <a:endParaRPr lang="et-EE" i="1" dirty="0">
              <a:solidFill>
                <a:srgbClr val="FF0000"/>
              </a:solidFill>
              <a:latin typeface="Arial" panose="020B0604020202020204" pitchFamily="34" charset="0"/>
              <a:ea typeface="Times New Roman" panose="02020603050405020304" pitchFamily="18" charset="0"/>
              <a:cs typeface="Arial" panose="020B0604020202020204" pitchFamily="34" charset="0"/>
            </a:endParaRPr>
          </a:p>
          <a:p>
            <a:r>
              <a:rPr lang="et-EE" sz="2600" dirty="0">
                <a:solidFill>
                  <a:srgbClr val="073A67"/>
                </a:solidFill>
                <a:latin typeface="Arial" panose="020B0604020202020204" pitchFamily="34" charset="0"/>
                <a:cs typeface="Arial" panose="020B0604020202020204" pitchFamily="34" charset="0"/>
              </a:rPr>
              <a:t>TVL parandamise õiendi kontaktandmetes palume märkida arsti või õe telefoninumber, kuhu helistades me õiendi koostaja kätte saame.</a:t>
            </a:r>
          </a:p>
          <a:p>
            <a:pPr lvl="1"/>
            <a:r>
              <a:rPr lang="et-EE" sz="2200" dirty="0">
                <a:solidFill>
                  <a:srgbClr val="073A67"/>
                </a:solidFill>
                <a:latin typeface="Arial" panose="020B0604020202020204" pitchFamily="34" charset="0"/>
                <a:cs typeface="Arial" panose="020B0604020202020204" pitchFamily="34" charset="0"/>
              </a:rPr>
              <a:t> </a:t>
            </a:r>
            <a:r>
              <a:rPr lang="et-EE" sz="2200" i="1" dirty="0">
                <a:solidFill>
                  <a:srgbClr val="073A67"/>
                </a:solidFill>
                <a:latin typeface="Arial" panose="020B0604020202020204" pitchFamily="34" charset="0"/>
                <a:cs typeface="Arial" panose="020B0604020202020204" pitchFamily="34" charset="0"/>
              </a:rPr>
              <a:t>Registratuuri numbri kaudu ei saa me Teid kätte ja kulutame asjatult nii enda kui ka teiste meditsiinitöötajate tööaega.</a:t>
            </a:r>
          </a:p>
          <a:p>
            <a:pPr marL="0" indent="0">
              <a:buNone/>
            </a:pPr>
            <a:endParaRPr lang="et-EE" sz="2400" i="1" dirty="0">
              <a:solidFill>
                <a:srgbClr val="FF0000"/>
              </a:solidFill>
              <a:latin typeface="Arial" panose="020B0604020202020204" pitchFamily="34" charset="0"/>
              <a:ea typeface="Times New Roman" panose="02020603050405020304" pitchFamily="18" charset="0"/>
              <a:cs typeface="Arial" panose="020B0604020202020204" pitchFamily="34" charset="0"/>
            </a:endParaRPr>
          </a:p>
          <a:p>
            <a:r>
              <a:rPr lang="et-EE" sz="2600" dirty="0">
                <a:solidFill>
                  <a:srgbClr val="073A67"/>
                </a:solidFill>
                <a:effectLst/>
                <a:latin typeface="Arial" panose="020B0604020202020204" pitchFamily="34" charset="0"/>
                <a:ea typeface="Times New Roman" panose="02020603050405020304" pitchFamily="18" charset="0"/>
                <a:cs typeface="Arial" panose="020B0604020202020204" pitchFamily="34" charset="0"/>
              </a:rPr>
              <a:t>Palume, et teete oma töölaual regulaarselt päringuid ja lõpetate või tühistate lõpetamata jäänud TVL-</a:t>
            </a:r>
            <a:r>
              <a:rPr lang="et-EE" sz="2600" dirty="0" err="1">
                <a:solidFill>
                  <a:srgbClr val="073A67"/>
                </a:solidFill>
                <a:effectLst/>
                <a:latin typeface="Arial" panose="020B0604020202020204" pitchFamily="34" charset="0"/>
                <a:ea typeface="Times New Roman" panose="02020603050405020304" pitchFamily="18" charset="0"/>
                <a:cs typeface="Arial" panose="020B0604020202020204" pitchFamily="34" charset="0"/>
              </a:rPr>
              <a:t>d.</a:t>
            </a:r>
            <a:endParaRPr lang="et-EE" sz="2600" dirty="0">
              <a:solidFill>
                <a:srgbClr val="073A67"/>
              </a:solidFill>
              <a:effectLst/>
              <a:latin typeface="Arial" panose="020B0604020202020204" pitchFamily="34" charset="0"/>
              <a:ea typeface="Times New Roman" panose="02020603050405020304" pitchFamily="18" charset="0"/>
              <a:cs typeface="Arial" panose="020B0604020202020204" pitchFamily="34" charset="0"/>
            </a:endParaRPr>
          </a:p>
          <a:p>
            <a:pPr lvl="1"/>
            <a:r>
              <a:rPr lang="et-EE" sz="2200" i="1" dirty="0">
                <a:solidFill>
                  <a:srgbClr val="073A67"/>
                </a:solidFill>
                <a:latin typeface="Arial" panose="020B0604020202020204" pitchFamily="34" charset="0"/>
                <a:ea typeface="Times New Roman" panose="02020603050405020304" pitchFamily="18" charset="0"/>
                <a:cs typeface="Arial" panose="020B0604020202020204" pitchFamily="34" charset="0"/>
              </a:rPr>
              <a:t>Lõpetamata TVL-d häirivad tööandjaid ja tihti kaotab ka inimene õiguse töövõimetushüvitisele.</a:t>
            </a:r>
            <a:endParaRPr lang="et-EE" sz="2200" i="1" dirty="0">
              <a:solidFill>
                <a:srgbClr val="073A67"/>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747679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8471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D1F41-19BD-2301-9141-FB6729BAB781}"/>
              </a:ext>
            </a:extLst>
          </p:cNvPr>
          <p:cNvSpPr>
            <a:spLocks noGrp="1"/>
          </p:cNvSpPr>
          <p:nvPr>
            <p:ph type="title"/>
          </p:nvPr>
        </p:nvSpPr>
        <p:spPr/>
        <p:txBody>
          <a:bodyPr>
            <a:normAutofit/>
          </a:bodyPr>
          <a:lstStyle/>
          <a:p>
            <a:r>
              <a:rPr lang="et-EE" sz="3600" b="1" dirty="0">
                <a:solidFill>
                  <a:srgbClr val="073A67"/>
                </a:solidFill>
                <a:latin typeface="Arial" panose="020B0604020202020204" pitchFamily="34" charset="0"/>
                <a:cs typeface="Arial" panose="020B0604020202020204" pitchFamily="34" charset="0"/>
              </a:rPr>
              <a:t>Tänased teemad</a:t>
            </a:r>
            <a:endParaRPr lang="en-US" sz="3600" b="1" dirty="0">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07FEBBFE-A030-6D41-BC60-AAF5B8B46C02}"/>
              </a:ext>
            </a:extLst>
          </p:cNvPr>
          <p:cNvSpPr>
            <a:spLocks noGrp="1"/>
          </p:cNvSpPr>
          <p:nvPr>
            <p:ph idx="1"/>
          </p:nvPr>
        </p:nvSpPr>
        <p:spPr/>
        <p:txBody>
          <a:bodyPr/>
          <a:lstStyle/>
          <a:p>
            <a:r>
              <a:rPr lang="et-EE" dirty="0">
                <a:solidFill>
                  <a:srgbClr val="073A67"/>
                </a:solidFill>
                <a:latin typeface="Arial" panose="020B0604020202020204" pitchFamily="34" charset="0"/>
                <a:cs typeface="Arial" panose="020B0604020202020204" pitchFamily="34" charset="0"/>
              </a:rPr>
              <a:t>Muudatused ajutise töövõimetuse hüvitiste maksmisel alates 01.01.2026.a.</a:t>
            </a:r>
          </a:p>
          <a:p>
            <a:pPr marL="0" indent="0">
              <a:buNone/>
            </a:pPr>
            <a:endParaRPr lang="et-EE" dirty="0">
              <a:solidFill>
                <a:srgbClr val="073A67"/>
              </a:solidFill>
              <a:latin typeface="Arial" panose="020B0604020202020204" pitchFamily="34" charset="0"/>
              <a:cs typeface="Arial" panose="020B0604020202020204" pitchFamily="34" charset="0"/>
            </a:endParaRPr>
          </a:p>
          <a:p>
            <a:r>
              <a:rPr lang="et-EE" dirty="0">
                <a:solidFill>
                  <a:srgbClr val="073A67"/>
                </a:solidFill>
                <a:latin typeface="Arial" panose="020B0604020202020204" pitchFamily="34" charset="0"/>
                <a:cs typeface="Arial" panose="020B0604020202020204" pitchFamily="34" charset="0"/>
              </a:rPr>
              <a:t>Muudatused haiguslehtede väljastamisel ja ajutise töövõimetuse hüvitiste maksmisel alates 01.04.2026.a.</a:t>
            </a:r>
          </a:p>
          <a:p>
            <a:pPr marL="0" indent="0">
              <a:buNone/>
            </a:pPr>
            <a:endParaRPr lang="et-EE" dirty="0">
              <a:solidFill>
                <a:srgbClr val="073A67"/>
              </a:solidFill>
              <a:latin typeface="Arial" panose="020B0604020202020204" pitchFamily="34" charset="0"/>
              <a:cs typeface="Arial" panose="020B0604020202020204" pitchFamily="34" charset="0"/>
            </a:endParaRPr>
          </a:p>
          <a:p>
            <a:r>
              <a:rPr lang="et-EE" dirty="0">
                <a:solidFill>
                  <a:srgbClr val="073A67"/>
                </a:solidFill>
                <a:latin typeface="Arial" panose="020B0604020202020204" pitchFamily="34" charset="0"/>
                <a:cs typeface="Arial" panose="020B0604020202020204" pitchFamily="34" charset="0"/>
              </a:rPr>
              <a:t>Tervisekassale saadetud küsimustest ja parandamist vajavatest juhtudest töövõimetuslehtede väljastamisel.</a:t>
            </a:r>
          </a:p>
          <a:p>
            <a:endParaRPr lang="en-US" dirty="0">
              <a:solidFill>
                <a:srgbClr val="073A6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5488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0B00D4F-5EBD-B82C-09B0-15AEE68EED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303DA9-BC4F-8E8A-3839-5331714679DD}"/>
              </a:ext>
            </a:extLst>
          </p:cNvPr>
          <p:cNvSpPr>
            <a:spLocks noGrp="1"/>
          </p:cNvSpPr>
          <p:nvPr>
            <p:ph type="title"/>
          </p:nvPr>
        </p:nvSpPr>
        <p:spPr/>
        <p:txBody>
          <a:bodyPr>
            <a:normAutofit/>
          </a:bodyPr>
          <a:lstStyle/>
          <a:p>
            <a:r>
              <a:rPr lang="et-EE" sz="3600" b="1">
                <a:solidFill>
                  <a:srgbClr val="073A67"/>
                </a:solidFill>
                <a:latin typeface="Arial" panose="020B0604020202020204" pitchFamily="34" charset="0"/>
                <a:cs typeface="Arial" panose="020B0604020202020204" pitchFamily="34" charset="0"/>
              </a:rPr>
              <a:t>Muudatused alates 01.01.2026</a:t>
            </a:r>
            <a:endParaRPr lang="en-US" sz="3600" b="1">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AA21FF9-9FD3-BF9B-791B-D7BCF0223553}"/>
              </a:ext>
            </a:extLst>
          </p:cNvPr>
          <p:cNvSpPr>
            <a:spLocks noGrp="1"/>
          </p:cNvSpPr>
          <p:nvPr>
            <p:ph idx="1"/>
          </p:nvPr>
        </p:nvSpPr>
        <p:spPr/>
        <p:txBody>
          <a:bodyPr>
            <a:normAutofit fontScale="92500" lnSpcReduction="10000"/>
          </a:bodyPr>
          <a:lstStyle/>
          <a:p>
            <a:r>
              <a:rPr lang="et-EE">
                <a:solidFill>
                  <a:srgbClr val="073A67"/>
                </a:solidFill>
                <a:latin typeface="Arial" panose="020B0604020202020204" pitchFamily="34" charset="0"/>
                <a:cs typeface="Arial" panose="020B0604020202020204" pitchFamily="34" charset="0"/>
              </a:rPr>
              <a:t>Ajutise töövõimetuse hüvitiste maksmisel jõustus kalendripäeva hüvitise ülempiir, mis 2026.aastal on 126,87 € päevas.</a:t>
            </a:r>
          </a:p>
          <a:p>
            <a:pPr lvl="1"/>
            <a:r>
              <a:rPr lang="et-EE" sz="2200" i="1">
                <a:solidFill>
                  <a:srgbClr val="073A67"/>
                </a:solidFill>
                <a:latin typeface="Arial" panose="020B0604020202020204" pitchFamily="34" charset="0"/>
                <a:cs typeface="Arial" panose="020B0604020202020204" pitchFamily="34" charset="0"/>
              </a:rPr>
              <a:t>Eesmärk on ühtlustada sissetuleku asenduse ülempiirid hüvitistel, mis katavad ajutist töölt eemalolekut.</a:t>
            </a:r>
          </a:p>
          <a:p>
            <a:pPr lvl="1"/>
            <a:r>
              <a:rPr lang="et-EE" sz="2200" i="1">
                <a:solidFill>
                  <a:srgbClr val="073A67"/>
                </a:solidFill>
                <a:latin typeface="Arial" panose="020B0604020202020204" pitchFamily="34" charset="0"/>
                <a:cs typeface="Arial" panose="020B0604020202020204" pitchFamily="34" charset="0"/>
              </a:rPr>
              <a:t>Ei rakendu doonorluse ja töötingimuste ajutise kergendamise (P17 ja P21, kui Tervisekassa maksab palgavahet) haiguslehtede korral.</a:t>
            </a:r>
          </a:p>
          <a:p>
            <a:pPr marL="457200" lvl="1" indent="0">
              <a:buNone/>
            </a:pPr>
            <a:endParaRPr lang="et-EE" sz="2200" i="1">
              <a:solidFill>
                <a:srgbClr val="073A67"/>
              </a:solidFill>
              <a:latin typeface="Arial" panose="020B0604020202020204" pitchFamily="34" charset="0"/>
              <a:cs typeface="Arial" panose="020B0604020202020204" pitchFamily="34" charset="0"/>
            </a:endParaRPr>
          </a:p>
          <a:p>
            <a:r>
              <a:rPr lang="et-EE">
                <a:solidFill>
                  <a:srgbClr val="073A67"/>
                </a:solidFill>
                <a:latin typeface="Arial" panose="020B0604020202020204" pitchFamily="34" charset="0"/>
                <a:cs typeface="Arial" panose="020B0604020202020204" pitchFamily="34" charset="0"/>
              </a:rPr>
              <a:t>Raseda kergemale tööle üleviimise haiguslehtede hüvitamine (kui rase on tööst vabastatud) toimub eelmise kalendriaasta sotsiaalmaksuga maksustatava tulu alusel (mitte tööandja märgitud keskmiselt töötasult).</a:t>
            </a:r>
          </a:p>
          <a:p>
            <a:pPr lvl="1"/>
            <a:r>
              <a:rPr lang="et-EE" sz="2200" i="1">
                <a:solidFill>
                  <a:srgbClr val="073A67"/>
                </a:solidFill>
                <a:latin typeface="Arial" panose="020B0604020202020204" pitchFamily="34" charset="0"/>
                <a:cs typeface="Arial" panose="020B0604020202020204" pitchFamily="34" charset="0"/>
              </a:rPr>
              <a:t>Kui rase kergemale tööle üleviimise haiguslehe ajal töötab, jätkub palgavahe arvutamise tööandja märgitud keskmise töötasu alusel.</a:t>
            </a:r>
          </a:p>
          <a:p>
            <a:pPr marL="0" indent="0">
              <a:buNone/>
            </a:pPr>
            <a:endParaRPr lang="et-EE">
              <a:solidFill>
                <a:srgbClr val="073A67"/>
              </a:solidFill>
              <a:latin typeface="Arial" panose="020B0604020202020204" pitchFamily="34" charset="0"/>
              <a:cs typeface="Arial" panose="020B0604020202020204" pitchFamily="34" charset="0"/>
            </a:endParaRPr>
          </a:p>
          <a:p>
            <a:pPr marL="0" indent="0">
              <a:buNone/>
            </a:pPr>
            <a:endParaRPr lang="en-US">
              <a:solidFill>
                <a:srgbClr val="073A6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3614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E66CF38-BCC8-C5B3-1D5D-907EBB553B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55E643-7ACC-4BE4-E375-8168CB39BC44}"/>
              </a:ext>
            </a:extLst>
          </p:cNvPr>
          <p:cNvSpPr>
            <a:spLocks noGrp="1"/>
          </p:cNvSpPr>
          <p:nvPr>
            <p:ph type="title"/>
          </p:nvPr>
        </p:nvSpPr>
        <p:spPr/>
        <p:txBody>
          <a:bodyPr>
            <a:normAutofit/>
          </a:bodyPr>
          <a:lstStyle/>
          <a:p>
            <a:r>
              <a:rPr lang="et-EE" sz="3600" b="1">
                <a:solidFill>
                  <a:srgbClr val="073A67"/>
                </a:solidFill>
                <a:latin typeface="Arial" panose="020B0604020202020204" pitchFamily="34" charset="0"/>
                <a:cs typeface="Arial" panose="020B0604020202020204" pitchFamily="34" charset="0"/>
              </a:rPr>
              <a:t>Muudatused alates 01.04.2026 (1)</a:t>
            </a:r>
            <a:endParaRPr lang="en-US" sz="3600" b="1">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C17B2E79-4F20-2855-D8C4-6B664E674145}"/>
              </a:ext>
            </a:extLst>
          </p:cNvPr>
          <p:cNvSpPr>
            <a:spLocks noGrp="1"/>
          </p:cNvSpPr>
          <p:nvPr>
            <p:ph idx="1"/>
          </p:nvPr>
        </p:nvSpPr>
        <p:spPr>
          <a:xfrm>
            <a:off x="838200" y="2159000"/>
            <a:ext cx="10515600" cy="4017963"/>
          </a:xfrm>
        </p:spPr>
        <p:txBody>
          <a:bodyPr>
            <a:normAutofit fontScale="92500" lnSpcReduction="10000"/>
          </a:bodyPr>
          <a:lstStyle/>
          <a:p>
            <a:r>
              <a:rPr lang="fi-FI" sz="2600" dirty="0" err="1">
                <a:solidFill>
                  <a:srgbClr val="073A67"/>
                </a:solidFill>
                <a:latin typeface="Arial" panose="020B0604020202020204" pitchFamily="34" charset="0"/>
                <a:cs typeface="Arial" panose="020B0604020202020204" pitchFamily="34" charset="0"/>
              </a:rPr>
              <a:t>Töövõimetushüvitise</a:t>
            </a:r>
            <a:r>
              <a:rPr lang="fi-FI" sz="2600" dirty="0">
                <a:solidFill>
                  <a:srgbClr val="073A67"/>
                </a:solidFill>
                <a:latin typeface="Arial" panose="020B0604020202020204" pitchFamily="34" charset="0"/>
                <a:cs typeface="Arial" panose="020B0604020202020204" pitchFamily="34" charset="0"/>
              </a:rPr>
              <a:t> ja </a:t>
            </a:r>
            <a:r>
              <a:rPr lang="fi-FI" sz="2600" dirty="0" err="1">
                <a:solidFill>
                  <a:srgbClr val="073A67"/>
                </a:solidFill>
                <a:latin typeface="Arial" panose="020B0604020202020204" pitchFamily="34" charset="0"/>
                <a:cs typeface="Arial" panose="020B0604020202020204" pitchFamily="34" charset="0"/>
              </a:rPr>
              <a:t>töötuskindlustushüvitise</a:t>
            </a:r>
            <a:r>
              <a:rPr lang="fi-FI" sz="2600" dirty="0">
                <a:solidFill>
                  <a:srgbClr val="073A67"/>
                </a:solidFill>
                <a:latin typeface="Arial" panose="020B0604020202020204" pitchFamily="34" charset="0"/>
                <a:cs typeface="Arial" panose="020B0604020202020204" pitchFamily="34" charset="0"/>
              </a:rPr>
              <a:t> </a:t>
            </a:r>
            <a:r>
              <a:rPr lang="fi-FI" sz="2600" dirty="0" err="1">
                <a:solidFill>
                  <a:srgbClr val="073A67"/>
                </a:solidFill>
                <a:latin typeface="Arial" panose="020B0604020202020204" pitchFamily="34" charset="0"/>
                <a:cs typeface="Arial" panose="020B0604020202020204" pitchFamily="34" charset="0"/>
              </a:rPr>
              <a:t>koos</a:t>
            </a:r>
            <a:r>
              <a:rPr lang="fi-FI" sz="2600" dirty="0">
                <a:solidFill>
                  <a:srgbClr val="073A67"/>
                </a:solidFill>
                <a:latin typeface="Arial" panose="020B0604020202020204" pitchFamily="34" charset="0"/>
                <a:cs typeface="Arial" panose="020B0604020202020204" pitchFamily="34" charset="0"/>
              </a:rPr>
              <a:t> </a:t>
            </a:r>
            <a:r>
              <a:rPr lang="fi-FI" sz="2600" dirty="0" err="1">
                <a:solidFill>
                  <a:srgbClr val="073A67"/>
                </a:solidFill>
                <a:latin typeface="Arial" panose="020B0604020202020204" pitchFamily="34" charset="0"/>
                <a:cs typeface="Arial" panose="020B0604020202020204" pitchFamily="34" charset="0"/>
              </a:rPr>
              <a:t>maksmise</a:t>
            </a:r>
            <a:r>
              <a:rPr lang="fi-FI" sz="2600" dirty="0">
                <a:solidFill>
                  <a:srgbClr val="073A67"/>
                </a:solidFill>
                <a:latin typeface="Arial" panose="020B0604020202020204" pitchFamily="34" charset="0"/>
                <a:cs typeface="Arial" panose="020B0604020202020204" pitchFamily="34" charset="0"/>
              </a:rPr>
              <a:t> </a:t>
            </a:r>
            <a:r>
              <a:rPr lang="fi-FI" sz="2600" dirty="0" err="1">
                <a:solidFill>
                  <a:srgbClr val="073A67"/>
                </a:solidFill>
                <a:latin typeface="Arial" panose="020B0604020202020204" pitchFamily="34" charset="0"/>
                <a:cs typeface="Arial" panose="020B0604020202020204" pitchFamily="34" charset="0"/>
              </a:rPr>
              <a:t>keeld</a:t>
            </a:r>
            <a:r>
              <a:rPr lang="et-EE" sz="2600" dirty="0">
                <a:solidFill>
                  <a:srgbClr val="073A67"/>
                </a:solidFill>
                <a:latin typeface="Arial" panose="020B0604020202020204" pitchFamily="34" charset="0"/>
                <a:cs typeface="Arial" panose="020B0604020202020204" pitchFamily="34" charset="0"/>
              </a:rPr>
              <a:t>.</a:t>
            </a:r>
          </a:p>
          <a:p>
            <a:pPr marL="0" indent="0">
              <a:buNone/>
            </a:pPr>
            <a:endParaRPr lang="et-EE" sz="2600" dirty="0">
              <a:solidFill>
                <a:srgbClr val="073A67"/>
              </a:solidFill>
              <a:latin typeface="Arial" panose="020B0604020202020204" pitchFamily="34" charset="0"/>
              <a:cs typeface="Arial" panose="020B0604020202020204" pitchFamily="34" charset="0"/>
            </a:endParaRPr>
          </a:p>
          <a:p>
            <a:pPr lvl="1"/>
            <a:r>
              <a:rPr lang="et-EE" sz="2000" i="1" dirty="0">
                <a:solidFill>
                  <a:srgbClr val="073A67"/>
                </a:solidFill>
                <a:latin typeface="Arial" panose="020B0604020202020204" pitchFamily="34" charset="0"/>
                <a:cs typeface="Arial" panose="020B0604020202020204" pitchFamily="34" charset="0"/>
              </a:rPr>
              <a:t>Kui haiguslehel viibimise ajal patsiendi töösuhe lõpeb, võib tervishoiutöötaja jätkuvalt TVL väljastada kuni patsiendi tervenemiseni</a:t>
            </a:r>
            <a:r>
              <a:rPr lang="et-EE" sz="2200" i="1" dirty="0">
                <a:solidFill>
                  <a:srgbClr val="073A67"/>
                </a:solidFill>
                <a:latin typeface="Arial" panose="020B0604020202020204" pitchFamily="34" charset="0"/>
                <a:cs typeface="Arial" panose="020B0604020202020204" pitchFamily="34" charset="0"/>
              </a:rPr>
              <a:t>.</a:t>
            </a:r>
          </a:p>
          <a:p>
            <a:pPr marL="457200" lvl="1" indent="0">
              <a:buNone/>
            </a:pPr>
            <a:endParaRPr lang="et-EE" sz="2200" i="1" dirty="0">
              <a:solidFill>
                <a:srgbClr val="073A67"/>
              </a:solidFill>
              <a:latin typeface="Arial" panose="020B0604020202020204" pitchFamily="34" charset="0"/>
              <a:cs typeface="Arial" panose="020B0604020202020204" pitchFamily="34" charset="0"/>
            </a:endParaRPr>
          </a:p>
          <a:p>
            <a:pPr marL="457200" lvl="1" indent="0">
              <a:buNone/>
            </a:pPr>
            <a:r>
              <a:rPr lang="et-EE" sz="2200" b="1" i="1" u="sng" dirty="0">
                <a:solidFill>
                  <a:srgbClr val="073A67"/>
                </a:solidFill>
                <a:latin typeface="Arial" panose="020B0604020202020204" pitchFamily="34" charset="0"/>
                <a:cs typeface="Arial" panose="020B0604020202020204" pitchFamily="34" charset="0"/>
              </a:rPr>
              <a:t>AGA: </a:t>
            </a:r>
          </a:p>
          <a:p>
            <a:pPr marL="457200" lvl="1" indent="0">
              <a:buNone/>
            </a:pPr>
            <a:r>
              <a:rPr lang="et-EE" sz="2200" b="1" i="1" u="sng" dirty="0">
                <a:solidFill>
                  <a:srgbClr val="073A67"/>
                </a:solidFill>
                <a:latin typeface="Arial" panose="020B0604020202020204" pitchFamily="34" charset="0"/>
                <a:cs typeface="Arial" panose="020B0604020202020204" pitchFamily="34" charset="0"/>
              </a:rPr>
              <a:t>	alates 01.04.2026 alanud töövõimetusjuhtumite korral:</a:t>
            </a:r>
          </a:p>
          <a:p>
            <a:pPr marL="457200" lvl="1" indent="0">
              <a:buNone/>
            </a:pPr>
            <a:endParaRPr lang="et-EE" sz="2200" b="1" i="1" u="sng" dirty="0">
              <a:solidFill>
                <a:srgbClr val="073A67"/>
              </a:solidFill>
              <a:latin typeface="Arial" panose="020B0604020202020204" pitchFamily="34" charset="0"/>
              <a:cs typeface="Arial" panose="020B0604020202020204" pitchFamily="34" charset="0"/>
            </a:endParaRPr>
          </a:p>
          <a:p>
            <a:pPr lvl="1"/>
            <a:r>
              <a:rPr lang="et-EE" sz="2000" i="1" dirty="0">
                <a:solidFill>
                  <a:srgbClr val="073A67"/>
                </a:solidFill>
                <a:latin typeface="Arial" panose="020B0604020202020204" pitchFamily="34" charset="0"/>
                <a:cs typeface="Arial" panose="020B0604020202020204" pitchFamily="34" charset="0"/>
              </a:rPr>
              <a:t>Tervisekassa lõpetab hüvitise maksmise kuupäevast, mil isikul tekib kindlustuskaitse töötuskindlustushüvitise saajana. </a:t>
            </a:r>
          </a:p>
          <a:p>
            <a:pPr lvl="1"/>
            <a:endParaRPr lang="et-EE" sz="2000" i="1" dirty="0">
              <a:solidFill>
                <a:srgbClr val="073A67"/>
              </a:solidFill>
              <a:latin typeface="Arial" panose="020B0604020202020204" pitchFamily="34" charset="0"/>
              <a:cs typeface="Arial" panose="020B0604020202020204" pitchFamily="34" charset="0"/>
            </a:endParaRPr>
          </a:p>
          <a:p>
            <a:pPr lvl="1"/>
            <a:r>
              <a:rPr lang="fi-FI" sz="2000" i="1" dirty="0" err="1">
                <a:solidFill>
                  <a:srgbClr val="073A67"/>
                </a:solidFill>
                <a:latin typeface="Arial" panose="020B0604020202020204" pitchFamily="34" charset="0"/>
                <a:cs typeface="Arial" panose="020B0604020202020204" pitchFamily="34" charset="0"/>
              </a:rPr>
              <a:t>Inimesele</a:t>
            </a:r>
            <a:r>
              <a:rPr lang="fi-FI" sz="2000" i="1" dirty="0">
                <a:solidFill>
                  <a:srgbClr val="073A67"/>
                </a:solidFill>
                <a:latin typeface="Arial" panose="020B0604020202020204" pitchFamily="34" charset="0"/>
                <a:cs typeface="Arial" panose="020B0604020202020204" pitchFamily="34" charset="0"/>
              </a:rPr>
              <a:t> </a:t>
            </a:r>
            <a:r>
              <a:rPr lang="fi-FI" sz="2000" i="1" dirty="0" err="1">
                <a:solidFill>
                  <a:srgbClr val="073A67"/>
                </a:solidFill>
                <a:latin typeface="Arial" panose="020B0604020202020204" pitchFamily="34" charset="0"/>
                <a:cs typeface="Arial" panose="020B0604020202020204" pitchFamily="34" charset="0"/>
              </a:rPr>
              <a:t>saadetakse</a:t>
            </a:r>
            <a:r>
              <a:rPr lang="fi-FI" sz="2000" i="1" dirty="0">
                <a:solidFill>
                  <a:srgbClr val="073A67"/>
                </a:solidFill>
                <a:latin typeface="Arial" panose="020B0604020202020204" pitchFamily="34" charset="0"/>
                <a:cs typeface="Arial" panose="020B0604020202020204" pitchFamily="34" charset="0"/>
              </a:rPr>
              <a:t> </a:t>
            </a:r>
            <a:r>
              <a:rPr lang="fi-FI" sz="2000" i="1" dirty="0" err="1">
                <a:solidFill>
                  <a:srgbClr val="073A67"/>
                </a:solidFill>
                <a:latin typeface="Arial" panose="020B0604020202020204" pitchFamily="34" charset="0"/>
                <a:cs typeface="Arial" panose="020B0604020202020204" pitchFamily="34" charset="0"/>
              </a:rPr>
              <a:t>töövõimetushüvitise</a:t>
            </a:r>
            <a:r>
              <a:rPr lang="fi-FI" sz="2000" i="1" dirty="0">
                <a:solidFill>
                  <a:srgbClr val="073A67"/>
                </a:solidFill>
                <a:latin typeface="Arial" panose="020B0604020202020204" pitchFamily="34" charset="0"/>
                <a:cs typeface="Arial" panose="020B0604020202020204" pitchFamily="34" charset="0"/>
              </a:rPr>
              <a:t> </a:t>
            </a:r>
            <a:r>
              <a:rPr lang="fi-FI" sz="2000" i="1" dirty="0" err="1">
                <a:solidFill>
                  <a:srgbClr val="073A67"/>
                </a:solidFill>
                <a:latin typeface="Arial" panose="020B0604020202020204" pitchFamily="34" charset="0"/>
                <a:cs typeface="Arial" panose="020B0604020202020204" pitchFamily="34" charset="0"/>
              </a:rPr>
              <a:t>maksmise</a:t>
            </a:r>
            <a:r>
              <a:rPr lang="fi-FI" sz="2000" i="1" dirty="0">
                <a:solidFill>
                  <a:srgbClr val="073A67"/>
                </a:solidFill>
                <a:latin typeface="Arial" panose="020B0604020202020204" pitchFamily="34" charset="0"/>
                <a:cs typeface="Arial" panose="020B0604020202020204" pitchFamily="34" charset="0"/>
              </a:rPr>
              <a:t> </a:t>
            </a:r>
            <a:r>
              <a:rPr lang="fi-FI" sz="2000" i="1" dirty="0" err="1">
                <a:solidFill>
                  <a:srgbClr val="073A67"/>
                </a:solidFill>
                <a:latin typeface="Arial" panose="020B0604020202020204" pitchFamily="34" charset="0"/>
                <a:cs typeface="Arial" panose="020B0604020202020204" pitchFamily="34" charset="0"/>
              </a:rPr>
              <a:t>lõpetamise</a:t>
            </a:r>
            <a:r>
              <a:rPr lang="fi-FI" sz="2000" i="1" dirty="0">
                <a:solidFill>
                  <a:srgbClr val="073A67"/>
                </a:solidFill>
                <a:latin typeface="Arial" panose="020B0604020202020204" pitchFamily="34" charset="0"/>
                <a:cs typeface="Arial" panose="020B0604020202020204" pitchFamily="34" charset="0"/>
              </a:rPr>
              <a:t> kohta </a:t>
            </a:r>
            <a:r>
              <a:rPr lang="fi-FI" sz="2000" i="1" dirty="0" err="1">
                <a:solidFill>
                  <a:srgbClr val="073A67"/>
                </a:solidFill>
                <a:latin typeface="Arial" panose="020B0604020202020204" pitchFamily="34" charset="0"/>
                <a:cs typeface="Arial" panose="020B0604020202020204" pitchFamily="34" charset="0"/>
              </a:rPr>
              <a:t>automaatteavitus</a:t>
            </a:r>
            <a:r>
              <a:rPr lang="et-EE" sz="2000" i="1" dirty="0">
                <a:solidFill>
                  <a:srgbClr val="073A67"/>
                </a:solidFill>
                <a:latin typeface="Arial" panose="020B0604020202020204" pitchFamily="34" charset="0"/>
                <a:cs typeface="Arial" panose="020B0604020202020204" pitchFamily="34" charset="0"/>
              </a:rPr>
              <a:t>.</a:t>
            </a:r>
          </a:p>
          <a:p>
            <a:pPr lvl="1"/>
            <a:endParaRPr lang="et-EE" dirty="0">
              <a:solidFill>
                <a:srgbClr val="073A67"/>
              </a:solidFill>
              <a:latin typeface="Arial" panose="020B0604020202020204" pitchFamily="34" charset="0"/>
              <a:cs typeface="Arial" panose="020B0604020202020204" pitchFamily="34" charset="0"/>
            </a:endParaRPr>
          </a:p>
          <a:p>
            <a:pPr marL="0" indent="0">
              <a:buNone/>
            </a:pPr>
            <a:endParaRPr lang="en-US" dirty="0">
              <a:solidFill>
                <a:srgbClr val="073A6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0251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79304A02-9ADD-25C0-A419-106B641912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1B6B8F-7972-44BF-3C98-731F77CCAF48}"/>
              </a:ext>
            </a:extLst>
          </p:cNvPr>
          <p:cNvSpPr>
            <a:spLocks noGrp="1"/>
          </p:cNvSpPr>
          <p:nvPr>
            <p:ph type="title"/>
          </p:nvPr>
        </p:nvSpPr>
        <p:spPr>
          <a:xfrm>
            <a:off x="838200" y="365125"/>
            <a:ext cx="10515600" cy="663575"/>
          </a:xfrm>
        </p:spPr>
        <p:txBody>
          <a:bodyPr>
            <a:normAutofit/>
          </a:bodyPr>
          <a:lstStyle/>
          <a:p>
            <a:r>
              <a:rPr lang="et-EE" sz="3600" b="1">
                <a:solidFill>
                  <a:srgbClr val="073A67"/>
                </a:solidFill>
                <a:latin typeface="Arial" panose="020B0604020202020204" pitchFamily="34" charset="0"/>
                <a:cs typeface="Arial" panose="020B0604020202020204" pitchFamily="34" charset="0"/>
              </a:rPr>
              <a:t>Muudatused alates 01.04.2026 (2)</a:t>
            </a:r>
            <a:endParaRPr lang="en-US" sz="3600" b="1">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CF1D096A-509A-B758-C7EC-692AF7A49C87}"/>
              </a:ext>
            </a:extLst>
          </p:cNvPr>
          <p:cNvSpPr>
            <a:spLocks noGrp="1"/>
          </p:cNvSpPr>
          <p:nvPr>
            <p:ph idx="1"/>
          </p:nvPr>
        </p:nvSpPr>
        <p:spPr>
          <a:xfrm>
            <a:off x="838200" y="1155700"/>
            <a:ext cx="10515600" cy="5021263"/>
          </a:xfrm>
        </p:spPr>
        <p:txBody>
          <a:bodyPr>
            <a:normAutofit fontScale="92500" lnSpcReduction="20000"/>
          </a:bodyPr>
          <a:lstStyle/>
          <a:p>
            <a:r>
              <a:rPr lang="fi-FI" dirty="0">
                <a:solidFill>
                  <a:srgbClr val="073A67"/>
                </a:solidFill>
                <a:latin typeface="Arial" panose="020B0604020202020204" pitchFamily="34" charset="0"/>
                <a:cs typeface="Arial" panose="020B0604020202020204" pitchFamily="34" charset="0"/>
              </a:rPr>
              <a:t>Pika</a:t>
            </a:r>
            <a:r>
              <a:rPr lang="et-EE" dirty="0">
                <a:solidFill>
                  <a:srgbClr val="073A67"/>
                </a:solidFill>
                <a:latin typeface="Arial" panose="020B0604020202020204" pitchFamily="34" charset="0"/>
                <a:cs typeface="Arial" panose="020B0604020202020204" pitchFamily="34" charset="0"/>
              </a:rPr>
              <a:t>ajalise haiguse ajal</a:t>
            </a:r>
            <a:r>
              <a:rPr lang="fi-FI" dirty="0">
                <a:solidFill>
                  <a:srgbClr val="073A67"/>
                </a:solidFill>
                <a:latin typeface="Arial" panose="020B0604020202020204" pitchFamily="34" charset="0"/>
                <a:cs typeface="Arial" panose="020B0604020202020204" pitchFamily="34" charset="0"/>
              </a:rPr>
              <a:t> </a:t>
            </a:r>
            <a:r>
              <a:rPr lang="fi-FI" dirty="0" err="1">
                <a:solidFill>
                  <a:srgbClr val="073A67"/>
                </a:solidFill>
                <a:latin typeface="Arial" panose="020B0604020202020204" pitchFamily="34" charset="0"/>
                <a:cs typeface="Arial" panose="020B0604020202020204" pitchFamily="34" charset="0"/>
              </a:rPr>
              <a:t>haiguslehe</a:t>
            </a:r>
            <a:r>
              <a:rPr lang="et-EE" dirty="0">
                <a:solidFill>
                  <a:srgbClr val="073A67"/>
                </a:solidFill>
                <a:latin typeface="Arial" panose="020B0604020202020204" pitchFamily="34" charset="0"/>
                <a:cs typeface="Arial" panose="020B0604020202020204" pitchFamily="34" charset="0"/>
              </a:rPr>
              <a:t> (põhjusega 21) alusel kergemates tingimustes</a:t>
            </a:r>
            <a:r>
              <a:rPr lang="fi-FI" dirty="0">
                <a:solidFill>
                  <a:srgbClr val="073A67"/>
                </a:solidFill>
                <a:latin typeface="Arial" panose="020B0604020202020204" pitchFamily="34" charset="0"/>
                <a:cs typeface="Arial" panose="020B0604020202020204" pitchFamily="34" charset="0"/>
              </a:rPr>
              <a:t> </a:t>
            </a:r>
            <a:r>
              <a:rPr lang="fi-FI" dirty="0" err="1">
                <a:solidFill>
                  <a:srgbClr val="073A67"/>
                </a:solidFill>
                <a:latin typeface="Arial" panose="020B0604020202020204" pitchFamily="34" charset="0"/>
                <a:cs typeface="Arial" panose="020B0604020202020204" pitchFamily="34" charset="0"/>
              </a:rPr>
              <a:t>tööle</a:t>
            </a:r>
            <a:r>
              <a:rPr lang="fi-FI" dirty="0">
                <a:solidFill>
                  <a:srgbClr val="073A67"/>
                </a:solidFill>
                <a:latin typeface="Arial" panose="020B0604020202020204" pitchFamily="34" charset="0"/>
                <a:cs typeface="Arial" panose="020B0604020202020204" pitchFamily="34" charset="0"/>
              </a:rPr>
              <a:t> </a:t>
            </a:r>
            <a:r>
              <a:rPr lang="fi-FI" dirty="0" err="1">
                <a:solidFill>
                  <a:srgbClr val="073A67"/>
                </a:solidFill>
                <a:latin typeface="Arial" panose="020B0604020202020204" pitchFamily="34" charset="0"/>
                <a:cs typeface="Arial" panose="020B0604020202020204" pitchFamily="34" charset="0"/>
              </a:rPr>
              <a:t>asumise</a:t>
            </a:r>
            <a:r>
              <a:rPr lang="fi-FI" dirty="0">
                <a:solidFill>
                  <a:srgbClr val="073A67"/>
                </a:solidFill>
                <a:latin typeface="Arial" panose="020B0604020202020204" pitchFamily="34" charset="0"/>
                <a:cs typeface="Arial" panose="020B0604020202020204" pitchFamily="34" charset="0"/>
              </a:rPr>
              <a:t> </a:t>
            </a:r>
            <a:r>
              <a:rPr lang="fi-FI" dirty="0" err="1">
                <a:solidFill>
                  <a:srgbClr val="073A67"/>
                </a:solidFill>
                <a:latin typeface="Arial" panose="020B0604020202020204" pitchFamily="34" charset="0"/>
                <a:cs typeface="Arial" panose="020B0604020202020204" pitchFamily="34" charset="0"/>
              </a:rPr>
              <a:t>varasemaks</a:t>
            </a:r>
            <a:r>
              <a:rPr lang="fi-FI" dirty="0">
                <a:solidFill>
                  <a:srgbClr val="073A67"/>
                </a:solidFill>
                <a:latin typeface="Arial" panose="020B0604020202020204" pitchFamily="34" charset="0"/>
                <a:cs typeface="Arial" panose="020B0604020202020204" pitchFamily="34" charset="0"/>
              </a:rPr>
              <a:t> </a:t>
            </a:r>
            <a:r>
              <a:rPr lang="fi-FI" dirty="0" err="1">
                <a:solidFill>
                  <a:srgbClr val="073A67"/>
                </a:solidFill>
                <a:latin typeface="Arial" panose="020B0604020202020204" pitchFamily="34" charset="0"/>
                <a:cs typeface="Arial" panose="020B0604020202020204" pitchFamily="34" charset="0"/>
              </a:rPr>
              <a:t>toomine</a:t>
            </a:r>
            <a:r>
              <a:rPr lang="et-EE" dirty="0">
                <a:solidFill>
                  <a:srgbClr val="073A67"/>
                </a:solidFill>
                <a:latin typeface="Arial" panose="020B0604020202020204" pitchFamily="34" charset="0"/>
                <a:cs typeface="Arial" panose="020B0604020202020204" pitchFamily="34" charset="0"/>
              </a:rPr>
              <a:t>.</a:t>
            </a:r>
          </a:p>
          <a:p>
            <a:pPr marL="0" indent="0">
              <a:buNone/>
            </a:pPr>
            <a:endParaRPr lang="et-EE" dirty="0">
              <a:solidFill>
                <a:srgbClr val="073A67"/>
              </a:solidFill>
              <a:latin typeface="Arial" panose="020B0604020202020204" pitchFamily="34" charset="0"/>
              <a:cs typeface="Arial" panose="020B0604020202020204" pitchFamily="34" charset="0"/>
            </a:endParaRPr>
          </a:p>
          <a:p>
            <a:pPr lvl="1"/>
            <a:r>
              <a:rPr lang="et-EE" i="1" dirty="0">
                <a:solidFill>
                  <a:srgbClr val="073A67"/>
                </a:solidFill>
                <a:latin typeface="Arial" panose="020B0604020202020204" pitchFamily="34" charset="0"/>
                <a:cs typeface="Arial" panose="020B0604020202020204" pitchFamily="34" charset="0"/>
              </a:rPr>
              <a:t>Haiguslehel viibiv inimene saab haiguslehe tööst vabastamise põhjusega 21 alusel naasta tööle terviseseisundile vastavates kohandatud tingimustes (nt osalise koormusega või kergemate ülesannetega) juba alates 31. haigus-päevast.</a:t>
            </a:r>
          </a:p>
          <a:p>
            <a:pPr lvl="1"/>
            <a:r>
              <a:rPr lang="et-EE" i="1" dirty="0">
                <a:solidFill>
                  <a:srgbClr val="073A67"/>
                </a:solidFill>
                <a:latin typeface="Arial" panose="020B0604020202020204" pitchFamily="34" charset="0"/>
                <a:cs typeface="Arial" panose="020B0604020202020204" pitchFamily="34" charset="0"/>
              </a:rPr>
              <a:t>Muutus rakendub kõikidele juhtumitele, kus inimene on enne 01.04.2026 haiguslehel viibinud vähemalt 30 päeva.</a:t>
            </a:r>
          </a:p>
          <a:p>
            <a:pPr lvl="1"/>
            <a:r>
              <a:rPr lang="et-EE" i="1" dirty="0">
                <a:solidFill>
                  <a:srgbClr val="073A67"/>
                </a:solidFill>
                <a:latin typeface="Arial" panose="020B0604020202020204" pitchFamily="34" charset="0"/>
                <a:cs typeface="Arial" panose="020B0604020202020204" pitchFamily="34" charset="0"/>
              </a:rPr>
              <a:t>P21 järghaiguslehte on võimalik ette avada 15st juhtumi päevast.</a:t>
            </a:r>
          </a:p>
          <a:p>
            <a:pPr marL="0" indent="0">
              <a:buNone/>
            </a:pPr>
            <a:endParaRPr lang="et-EE" dirty="0">
              <a:solidFill>
                <a:srgbClr val="073A67"/>
              </a:solidFill>
              <a:latin typeface="Arial" panose="020B0604020202020204" pitchFamily="34" charset="0"/>
              <a:cs typeface="Arial" panose="020B0604020202020204" pitchFamily="34" charset="0"/>
            </a:endParaRPr>
          </a:p>
          <a:p>
            <a:pPr marL="0" indent="0">
              <a:buNone/>
            </a:pPr>
            <a:r>
              <a:rPr lang="et-EE" sz="2400" b="1" dirty="0">
                <a:solidFill>
                  <a:srgbClr val="073A67"/>
                </a:solidFill>
                <a:latin typeface="Arial" panose="020B0604020202020204" pitchFamily="34" charset="0"/>
                <a:cs typeface="Arial" panose="020B0604020202020204" pitchFamily="34" charset="0"/>
              </a:rPr>
              <a:t>Näiteid P21 avamise kohta:</a:t>
            </a:r>
          </a:p>
          <a:p>
            <a:pPr marL="0" indent="0">
              <a:buNone/>
            </a:pPr>
            <a:r>
              <a:rPr lang="et-EE" sz="2400" b="0" i="1" u="sng" dirty="0">
                <a:solidFill>
                  <a:srgbClr val="073A67"/>
                </a:solidFill>
                <a:effectLst/>
                <a:latin typeface="Arial" panose="020B0604020202020204" pitchFamily="34" charset="0"/>
                <a:cs typeface="Arial" panose="020B0604020202020204" pitchFamily="34" charset="0"/>
              </a:rPr>
              <a:t>Näide 1:</a:t>
            </a:r>
            <a:r>
              <a:rPr lang="et-EE" sz="2400" b="0" i="1" dirty="0">
                <a:solidFill>
                  <a:srgbClr val="073A67"/>
                </a:solidFill>
                <a:effectLst/>
                <a:latin typeface="Arial" panose="020B0604020202020204" pitchFamily="34" charset="0"/>
                <a:cs typeface="Arial" panose="020B0604020202020204" pitchFamily="34" charset="0"/>
              </a:rPr>
              <a:t> Inimese haigusjuhtum algab esmase TVL-</a:t>
            </a:r>
            <a:r>
              <a:rPr lang="et-EE" sz="2400" b="0" i="1" dirty="0" err="1">
                <a:solidFill>
                  <a:srgbClr val="073A67"/>
                </a:solidFill>
                <a:effectLst/>
                <a:latin typeface="Arial" panose="020B0604020202020204" pitchFamily="34" charset="0"/>
                <a:cs typeface="Arial" panose="020B0604020202020204" pitchFamily="34" charset="0"/>
              </a:rPr>
              <a:t>ga</a:t>
            </a:r>
            <a:r>
              <a:rPr lang="et-EE" sz="2400" b="0" i="1" dirty="0">
                <a:solidFill>
                  <a:srgbClr val="073A67"/>
                </a:solidFill>
                <a:effectLst/>
                <a:latin typeface="Arial" panose="020B0604020202020204" pitchFamily="34" charset="0"/>
                <a:cs typeface="Arial" panose="020B0604020202020204" pitchFamily="34" charset="0"/>
              </a:rPr>
              <a:t> 01.04.2026. P21 on võimalik avada 15.04.2026, </a:t>
            </a:r>
            <a:r>
              <a:rPr lang="et-EE" sz="2400" i="1" dirty="0">
                <a:solidFill>
                  <a:srgbClr val="073A67"/>
                </a:solidFill>
                <a:latin typeface="Arial" panose="020B0604020202020204" pitchFamily="34" charset="0"/>
                <a:cs typeface="Arial" panose="020B0604020202020204" pitchFamily="34" charset="0"/>
              </a:rPr>
              <a:t>lehe</a:t>
            </a:r>
            <a:r>
              <a:rPr lang="et-EE" sz="2400" b="0" i="1" dirty="0">
                <a:solidFill>
                  <a:srgbClr val="073A67"/>
                </a:solidFill>
                <a:effectLst/>
                <a:latin typeface="Arial" panose="020B0604020202020204" pitchFamily="34" charset="0"/>
                <a:cs typeface="Arial" panose="020B0604020202020204" pitchFamily="34" charset="0"/>
              </a:rPr>
              <a:t> alguskuupäevaga 01.05.2026.</a:t>
            </a:r>
          </a:p>
          <a:p>
            <a:pPr marL="0" indent="0">
              <a:buNone/>
            </a:pPr>
            <a:r>
              <a:rPr lang="et-EE" sz="2400" b="0" i="1" u="sng" dirty="0">
                <a:solidFill>
                  <a:srgbClr val="073A67"/>
                </a:solidFill>
                <a:effectLst/>
                <a:latin typeface="Arial" panose="020B0604020202020204" pitchFamily="34" charset="0"/>
                <a:cs typeface="Arial" panose="020B0604020202020204" pitchFamily="34" charset="0"/>
              </a:rPr>
              <a:t>Näide </a:t>
            </a:r>
            <a:r>
              <a:rPr lang="et-EE" sz="2400" i="1" u="sng" dirty="0">
                <a:solidFill>
                  <a:srgbClr val="073A67"/>
                </a:solidFill>
                <a:latin typeface="Arial" panose="020B0604020202020204" pitchFamily="34" charset="0"/>
                <a:cs typeface="Arial" panose="020B0604020202020204" pitchFamily="34" charset="0"/>
              </a:rPr>
              <a:t>2</a:t>
            </a:r>
            <a:r>
              <a:rPr lang="et-EE" sz="2400" b="0" i="1" u="sng" dirty="0">
                <a:solidFill>
                  <a:srgbClr val="073A67"/>
                </a:solidFill>
                <a:effectLst/>
                <a:latin typeface="Arial" panose="020B0604020202020204" pitchFamily="34" charset="0"/>
                <a:cs typeface="Arial" panose="020B0604020202020204" pitchFamily="34" charset="0"/>
              </a:rPr>
              <a:t>:</a:t>
            </a:r>
            <a:r>
              <a:rPr lang="et-EE" sz="2400" b="0" i="1" dirty="0">
                <a:solidFill>
                  <a:srgbClr val="073A67"/>
                </a:solidFill>
                <a:effectLst/>
                <a:latin typeface="Arial" panose="020B0604020202020204" pitchFamily="34" charset="0"/>
                <a:cs typeface="Arial" panose="020B0604020202020204" pitchFamily="34" charset="0"/>
              </a:rPr>
              <a:t> Inimese haigusjuhtum algab esmase TVL-</a:t>
            </a:r>
            <a:r>
              <a:rPr lang="et-EE" sz="2400" b="0" i="1" dirty="0" err="1">
                <a:solidFill>
                  <a:srgbClr val="073A67"/>
                </a:solidFill>
                <a:effectLst/>
                <a:latin typeface="Arial" panose="020B0604020202020204" pitchFamily="34" charset="0"/>
                <a:cs typeface="Arial" panose="020B0604020202020204" pitchFamily="34" charset="0"/>
              </a:rPr>
              <a:t>ga</a:t>
            </a:r>
            <a:r>
              <a:rPr lang="et-EE" sz="2400" b="0" i="1" dirty="0">
                <a:solidFill>
                  <a:srgbClr val="073A67"/>
                </a:solidFill>
                <a:effectLst/>
                <a:latin typeface="Arial" panose="020B0604020202020204" pitchFamily="34" charset="0"/>
                <a:cs typeface="Arial" panose="020B0604020202020204" pitchFamily="34" charset="0"/>
              </a:rPr>
              <a:t> 15.03.2023. P21 on võimalik avada 01.04.2026, </a:t>
            </a:r>
            <a:r>
              <a:rPr lang="et-EE" sz="2400" i="1" dirty="0">
                <a:solidFill>
                  <a:srgbClr val="073A67"/>
                </a:solidFill>
                <a:latin typeface="Arial" panose="020B0604020202020204" pitchFamily="34" charset="0"/>
                <a:cs typeface="Arial" panose="020B0604020202020204" pitchFamily="34" charset="0"/>
              </a:rPr>
              <a:t>lehe</a:t>
            </a:r>
            <a:r>
              <a:rPr lang="et-EE" sz="2400" b="0" i="1" dirty="0">
                <a:solidFill>
                  <a:srgbClr val="073A67"/>
                </a:solidFill>
                <a:effectLst/>
                <a:latin typeface="Arial" panose="020B0604020202020204" pitchFamily="34" charset="0"/>
                <a:cs typeface="Arial" panose="020B0604020202020204" pitchFamily="34" charset="0"/>
              </a:rPr>
              <a:t> alguskuupäevaga 14.04.2026</a:t>
            </a:r>
            <a:r>
              <a:rPr lang="et-EE" b="0" i="0" dirty="0">
                <a:solidFill>
                  <a:srgbClr val="073A67"/>
                </a:solidFill>
                <a:effectLst/>
                <a:latin typeface="-apple-system"/>
              </a:rPr>
              <a:t>.</a:t>
            </a:r>
            <a:endParaRPr lang="et-EE" dirty="0">
              <a:solidFill>
                <a:srgbClr val="073A67"/>
              </a:solidFill>
              <a:latin typeface="Arial" panose="020B0604020202020204" pitchFamily="34" charset="0"/>
              <a:cs typeface="Arial" panose="020B0604020202020204" pitchFamily="34" charset="0"/>
            </a:endParaRPr>
          </a:p>
          <a:p>
            <a:pPr marL="0" indent="0">
              <a:buNone/>
            </a:pPr>
            <a:endParaRPr lang="en-US" dirty="0">
              <a:solidFill>
                <a:srgbClr val="073A6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4179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C282F8D2-F93E-E8DA-B8E6-D14E565DDB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6FA0C5-1D69-A289-7D7D-84977EB3D3E0}"/>
              </a:ext>
            </a:extLst>
          </p:cNvPr>
          <p:cNvSpPr>
            <a:spLocks noGrp="1"/>
          </p:cNvSpPr>
          <p:nvPr>
            <p:ph type="title"/>
          </p:nvPr>
        </p:nvSpPr>
        <p:spPr>
          <a:xfrm>
            <a:off x="838200" y="365125"/>
            <a:ext cx="10515600" cy="663575"/>
          </a:xfrm>
        </p:spPr>
        <p:txBody>
          <a:bodyPr>
            <a:normAutofit/>
          </a:bodyPr>
          <a:lstStyle/>
          <a:p>
            <a:r>
              <a:rPr lang="et-EE" sz="3600" b="1">
                <a:solidFill>
                  <a:srgbClr val="073A67"/>
                </a:solidFill>
                <a:latin typeface="Arial" panose="020B0604020202020204" pitchFamily="34" charset="0"/>
                <a:cs typeface="Arial" panose="020B0604020202020204" pitchFamily="34" charset="0"/>
              </a:rPr>
              <a:t>Töövõimetuslehe väljastamine (1)</a:t>
            </a:r>
            <a:endParaRPr lang="en-US" sz="3600" b="1">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165E916B-0D18-F4B7-2587-A94903695EE4}"/>
              </a:ext>
            </a:extLst>
          </p:cNvPr>
          <p:cNvSpPr>
            <a:spLocks noGrp="1"/>
          </p:cNvSpPr>
          <p:nvPr>
            <p:ph idx="1"/>
          </p:nvPr>
        </p:nvSpPr>
        <p:spPr>
          <a:xfrm>
            <a:off x="838200" y="1155700"/>
            <a:ext cx="10515600" cy="5441950"/>
          </a:xfrm>
        </p:spPr>
        <p:txBody>
          <a:bodyPr>
            <a:normAutofit/>
          </a:bodyPr>
          <a:lstStyle/>
          <a:p>
            <a:r>
              <a:rPr lang="et-EE" sz="2600" dirty="0">
                <a:solidFill>
                  <a:srgbClr val="073A67"/>
                </a:solidFill>
                <a:effectLst/>
                <a:latin typeface="Arial" panose="020B0604020202020204" pitchFamily="34" charset="0"/>
                <a:ea typeface="Calibri" panose="020F0502020204030204" pitchFamily="34" charset="0"/>
                <a:cs typeface="Arial" panose="020B0604020202020204" pitchFamily="34" charset="0"/>
              </a:rPr>
              <a:t>TVL avamise ja lõpetamise korral on kohustus saata TVL andmed samal päeval Tervisekassa andmekogusse. Tagasiulatuvalt TVL avamine on lubatud vaid nädalavahetuste ja riigipühade ajal, kui inimene on sidevahendi teel haigestumisest informeerinud.</a:t>
            </a:r>
          </a:p>
          <a:p>
            <a:pPr marL="342900" lvl="0" indent="-342900">
              <a:lnSpc>
                <a:spcPct val="107000"/>
              </a:lnSpc>
              <a:buFont typeface="Symbol" panose="05050102010706020507" pitchFamily="18" charset="2"/>
              <a:buChar char=""/>
            </a:pPr>
            <a:r>
              <a:rPr lang="et-EE" sz="2000" i="1" dirty="0">
                <a:solidFill>
                  <a:srgbClr val="073A67"/>
                </a:solidFill>
                <a:effectLst/>
                <a:latin typeface="Arial" panose="020B0604020202020204" pitchFamily="34" charset="0"/>
                <a:ea typeface="Calibri" panose="020F0502020204030204" pitchFamily="34" charset="0"/>
                <a:cs typeface="Arial" panose="020B0604020202020204" pitchFamily="34" charset="0"/>
              </a:rPr>
              <a:t>Kui pikendate TVL-l esialgselt prognoositud töövabastuse lõpu kuupäeva, peab saatma uue töövabastuse lõpu kuupäeva Tervisekassa andmekogusse. Kasutage selleks TVL muutmise teenust (või 30 päeva täitumisel järgleht).</a:t>
            </a:r>
          </a:p>
          <a:p>
            <a:pPr marL="742950" lvl="1" indent="-285750">
              <a:lnSpc>
                <a:spcPct val="107000"/>
              </a:lnSpc>
              <a:spcAft>
                <a:spcPts val="800"/>
              </a:spcAft>
              <a:buFont typeface="Courier New" panose="02070309020205020404" pitchFamily="49" charset="0"/>
              <a:buChar char="o"/>
            </a:pPr>
            <a:r>
              <a:rPr lang="et-EE" sz="2000" i="1" dirty="0">
                <a:solidFill>
                  <a:srgbClr val="073A67"/>
                </a:solidFill>
                <a:latin typeface="Arial" panose="020B0604020202020204" pitchFamily="34" charset="0"/>
                <a:ea typeface="Calibri" panose="020F0502020204030204" pitchFamily="34" charset="0"/>
                <a:cs typeface="Arial" panose="020B0604020202020204" pitchFamily="34" charset="0"/>
              </a:rPr>
              <a:t>Ka käesoleval aastal on</a:t>
            </a:r>
            <a:r>
              <a:rPr lang="et-EE" sz="2000" i="1" dirty="0">
                <a:solidFill>
                  <a:srgbClr val="073A67"/>
                </a:solidFill>
                <a:effectLst/>
                <a:latin typeface="Arial" panose="020B0604020202020204" pitchFamily="34" charset="0"/>
                <a:ea typeface="Calibri" panose="020F0502020204030204" pitchFamily="34" charset="0"/>
                <a:cs typeface="Arial" panose="020B0604020202020204" pitchFamily="34" charset="0"/>
              </a:rPr>
              <a:t> esinenud korduvaid juhtumeid, kus inimese töösuhe on lõpetatud selle tõttu, et arst ei ole TVL pikendamise andmeid õigeaegselt edastanud ja tööandja tõlgendab töölt puudumist tööluusina.</a:t>
            </a:r>
          </a:p>
          <a:p>
            <a:pPr>
              <a:lnSpc>
                <a:spcPct val="107000"/>
              </a:lnSpc>
              <a:spcAft>
                <a:spcPts val="800"/>
              </a:spcAft>
            </a:pPr>
            <a:r>
              <a:rPr lang="et-EE" sz="2600" dirty="0">
                <a:solidFill>
                  <a:srgbClr val="073A67"/>
                </a:solidFill>
                <a:effectLst/>
                <a:latin typeface="Arial" panose="020B0604020202020204" pitchFamily="34" charset="0"/>
                <a:ea typeface="Calibri" panose="020F0502020204030204" pitchFamily="34" charset="0"/>
                <a:cs typeface="Arial" panose="020B0604020202020204" pitchFamily="34" charset="0"/>
              </a:rPr>
              <a:t>Tervishoiutöötajal on õigus teha järg TVL teise raviasutuse ja /või teise arsti poolt eelnevalt väljastatud TVL-</a:t>
            </a:r>
            <a:r>
              <a:rPr lang="et-EE" sz="2600" dirty="0" err="1">
                <a:solidFill>
                  <a:srgbClr val="073A67"/>
                </a:solidFill>
                <a:effectLst/>
                <a:latin typeface="Arial" panose="020B0604020202020204" pitchFamily="34" charset="0"/>
                <a:ea typeface="Calibri" panose="020F0502020204030204" pitchFamily="34" charset="0"/>
                <a:cs typeface="Arial" panose="020B0604020202020204" pitchFamily="34" charset="0"/>
              </a:rPr>
              <a:t>le</a:t>
            </a:r>
            <a:r>
              <a:rPr lang="et-EE" sz="2600" dirty="0">
                <a:solidFill>
                  <a:srgbClr val="073A67"/>
                </a:solidFill>
                <a:effectLst/>
                <a:latin typeface="Arial" panose="020B0604020202020204" pitchFamily="34" charset="0"/>
                <a:ea typeface="Calibri" panose="020F0502020204030204" pitchFamily="34" charset="0"/>
                <a:cs typeface="Arial" panose="020B0604020202020204" pitchFamily="34" charset="0"/>
              </a:rPr>
              <a:t>. Lisaks on õigus lõpetada teise raviasutuse või arsti poolt avatud TVL-i.</a:t>
            </a:r>
          </a:p>
          <a:p>
            <a:pPr>
              <a:lnSpc>
                <a:spcPct val="107000"/>
              </a:lnSpc>
              <a:spcAft>
                <a:spcPts val="800"/>
              </a:spcAft>
            </a:pPr>
            <a:endParaRPr lang="et-EE" sz="2400" i="1" dirty="0">
              <a:solidFill>
                <a:srgbClr val="073A67"/>
              </a:solidFill>
              <a:effectLst/>
              <a:latin typeface="Arial" panose="020B0604020202020204" pitchFamily="34" charset="0"/>
              <a:ea typeface="Calibri" panose="020F0502020204030204" pitchFamily="34" charset="0"/>
              <a:cs typeface="Arial" panose="020B0604020202020204" pitchFamily="34" charset="0"/>
            </a:endParaRPr>
          </a:p>
          <a:p>
            <a:pPr lvl="1"/>
            <a:endParaRPr lang="en-US" dirty="0">
              <a:solidFill>
                <a:srgbClr val="073A6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6101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190B79FE-650F-D5C1-D223-EF12392D98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824AE0-76FA-EFD9-9941-F4742CB89616}"/>
              </a:ext>
            </a:extLst>
          </p:cNvPr>
          <p:cNvSpPr>
            <a:spLocks noGrp="1"/>
          </p:cNvSpPr>
          <p:nvPr>
            <p:ph type="title"/>
          </p:nvPr>
        </p:nvSpPr>
        <p:spPr>
          <a:xfrm>
            <a:off x="838200" y="530352"/>
            <a:ext cx="10515600" cy="768096"/>
          </a:xfrm>
        </p:spPr>
        <p:txBody>
          <a:bodyPr>
            <a:normAutofit fontScale="90000"/>
          </a:bodyPr>
          <a:lstStyle/>
          <a:p>
            <a:r>
              <a:rPr lang="et-EE" sz="3600" b="1" dirty="0">
                <a:solidFill>
                  <a:srgbClr val="073A67"/>
                </a:solidFill>
                <a:latin typeface="Arial" panose="020B0604020202020204" pitchFamily="34" charset="0"/>
                <a:cs typeface="Arial" panose="020B0604020202020204" pitchFamily="34" charset="0"/>
              </a:rPr>
              <a:t>Töövõimetuslehe väljastamine (2)</a:t>
            </a:r>
            <a:br>
              <a:rPr lang="et-EE" sz="3600" b="1" dirty="0">
                <a:solidFill>
                  <a:srgbClr val="073A67"/>
                </a:solidFill>
                <a:latin typeface="Arial" panose="020B0604020202020204" pitchFamily="34" charset="0"/>
                <a:cs typeface="Arial" panose="020B0604020202020204" pitchFamily="34" charset="0"/>
              </a:rPr>
            </a:br>
            <a:endParaRPr lang="en-US" sz="3600" b="1" dirty="0">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AF5D31A-D660-B585-F5F9-0F60C6954B35}"/>
              </a:ext>
            </a:extLst>
          </p:cNvPr>
          <p:cNvSpPr>
            <a:spLocks noGrp="1"/>
          </p:cNvSpPr>
          <p:nvPr>
            <p:ph idx="1"/>
          </p:nvPr>
        </p:nvSpPr>
        <p:spPr>
          <a:xfrm>
            <a:off x="838200" y="1197864"/>
            <a:ext cx="10515600" cy="5399786"/>
          </a:xfrm>
        </p:spPr>
        <p:txBody>
          <a:bodyPr>
            <a:normAutofit lnSpcReduction="10000"/>
          </a:bodyPr>
          <a:lstStyle/>
          <a:p>
            <a:pPr>
              <a:lnSpc>
                <a:spcPct val="107000"/>
              </a:lnSpc>
              <a:spcAft>
                <a:spcPts val="800"/>
              </a:spcAft>
            </a:pPr>
            <a:r>
              <a:rPr lang="et-EE" sz="2600" dirty="0">
                <a:solidFill>
                  <a:srgbClr val="073A67"/>
                </a:solidFill>
                <a:effectLst/>
                <a:latin typeface="Arial" panose="020B0604020202020204" pitchFamily="34" charset="0"/>
                <a:ea typeface="Calibri" panose="020F0502020204030204" pitchFamily="34" charset="0"/>
                <a:cs typeface="Arial" panose="020B0604020202020204" pitchFamily="34" charset="0"/>
              </a:rPr>
              <a:t>Kui Tervisekassa poolt hüvitise maksmise periood on lõppenud ja inimene vajab jätkuvalt ajutist töövabastust, peab juhtumit jätkama järg TVL-</a:t>
            </a:r>
            <a:r>
              <a:rPr lang="et-EE" sz="2600" dirty="0" err="1">
                <a:solidFill>
                  <a:srgbClr val="073A67"/>
                </a:solidFill>
                <a:effectLst/>
                <a:latin typeface="Arial" panose="020B0604020202020204" pitchFamily="34" charset="0"/>
                <a:ea typeface="Calibri" panose="020F0502020204030204" pitchFamily="34" charset="0"/>
                <a:cs typeface="Arial" panose="020B0604020202020204" pitchFamily="34" charset="0"/>
              </a:rPr>
              <a:t>ga</a:t>
            </a:r>
            <a:r>
              <a:rPr lang="et-EE" sz="2600" dirty="0">
                <a:solidFill>
                  <a:srgbClr val="073A67"/>
                </a:solidFill>
                <a:effectLst/>
                <a:latin typeface="Arial" panose="020B0604020202020204" pitchFamily="34" charset="0"/>
                <a:ea typeface="Calibri" panose="020F0502020204030204" pitchFamily="34" charset="0"/>
                <a:cs typeface="Arial" panose="020B0604020202020204" pitchFamily="34" charset="0"/>
              </a:rPr>
              <a:t>. </a:t>
            </a:r>
          </a:p>
          <a:p>
            <a:pPr lvl="1">
              <a:lnSpc>
                <a:spcPct val="107000"/>
              </a:lnSpc>
              <a:spcAft>
                <a:spcPts val="800"/>
              </a:spcAft>
            </a:pPr>
            <a:r>
              <a:rPr lang="et-EE" sz="2200" i="1" dirty="0">
                <a:solidFill>
                  <a:srgbClr val="073A67"/>
                </a:solidFill>
                <a:effectLst/>
                <a:latin typeface="Arial" panose="020B0604020202020204" pitchFamily="34" charset="0"/>
                <a:ea typeface="Calibri" panose="020F0502020204030204" pitchFamily="34" charset="0"/>
                <a:cs typeface="Arial" panose="020B0604020202020204" pitchFamily="34" charset="0"/>
              </a:rPr>
              <a:t>See jääb inimese tööandja jaoks töötaja töölt puudumise tõendiks.</a:t>
            </a:r>
          </a:p>
          <a:p>
            <a:pPr lvl="1">
              <a:lnSpc>
                <a:spcPct val="107000"/>
              </a:lnSpc>
              <a:spcAft>
                <a:spcPts val="800"/>
              </a:spcAft>
            </a:pPr>
            <a:r>
              <a:rPr lang="et-EE" sz="2200" i="1" dirty="0">
                <a:solidFill>
                  <a:srgbClr val="073A67"/>
                </a:solidFill>
                <a:latin typeface="Arial" panose="020B0604020202020204" pitchFamily="34" charset="0"/>
                <a:cs typeface="Arial" panose="020B0604020202020204" pitchFamily="34" charset="0"/>
              </a:rPr>
              <a:t>Töövõimetuslehel viibimine ei tähenda automaatselt hüvitise saamise õigust.</a:t>
            </a:r>
          </a:p>
          <a:p>
            <a:pPr>
              <a:lnSpc>
                <a:spcPct val="107000"/>
              </a:lnSpc>
              <a:spcAft>
                <a:spcPts val="800"/>
              </a:spcAft>
            </a:pPr>
            <a:r>
              <a:rPr lang="et-EE" sz="2600" dirty="0">
                <a:solidFill>
                  <a:srgbClr val="073A67"/>
                </a:solidFill>
                <a:latin typeface="Arial" panose="020B0604020202020204" pitchFamily="34" charset="0"/>
                <a:ea typeface="Calibri" panose="020F0502020204030204" pitchFamily="34" charset="0"/>
                <a:cs typeface="Arial" panose="020B0604020202020204" pitchFamily="34" charset="0"/>
              </a:rPr>
              <a:t>Ajutise töövõimetuse hüvitise (st haigus- või hooldushüvitise) maksmine on ravikindlustuse seaduse kohaselt ajutise, mitte püsiva iseloomuga. Hüvitise eesmärk on kompenseerida inimesele </a:t>
            </a:r>
            <a:r>
              <a:rPr lang="et-EE" sz="2600" u="sng" dirty="0">
                <a:solidFill>
                  <a:srgbClr val="073A67"/>
                </a:solidFill>
                <a:latin typeface="Arial" panose="020B0604020202020204" pitchFamily="34" charset="0"/>
                <a:ea typeface="Calibri" panose="020F0502020204030204" pitchFamily="34" charset="0"/>
                <a:cs typeface="Arial" panose="020B0604020202020204" pitchFamily="34" charset="0"/>
              </a:rPr>
              <a:t>ajutise </a:t>
            </a:r>
            <a:r>
              <a:rPr lang="et-EE" sz="2600" dirty="0">
                <a:solidFill>
                  <a:srgbClr val="073A67"/>
                </a:solidFill>
                <a:latin typeface="Arial" panose="020B0604020202020204" pitchFamily="34" charset="0"/>
                <a:ea typeface="Calibri" panose="020F0502020204030204" pitchFamily="34" charset="0"/>
                <a:cs typeface="Arial" panose="020B0604020202020204" pitchFamily="34" charset="0"/>
              </a:rPr>
              <a:t>töövabastuse tõttu saamata jäänud töötasu. </a:t>
            </a:r>
          </a:p>
          <a:p>
            <a:pPr lvl="1">
              <a:lnSpc>
                <a:spcPct val="107000"/>
              </a:lnSpc>
              <a:spcAft>
                <a:spcPts val="800"/>
              </a:spcAft>
            </a:pPr>
            <a:r>
              <a:rPr lang="et-EE" sz="2200" i="1" dirty="0">
                <a:solidFill>
                  <a:srgbClr val="073A67"/>
                </a:solidFill>
                <a:latin typeface="Arial" panose="020B0604020202020204" pitchFamily="34" charset="0"/>
                <a:ea typeface="Calibri" panose="020F0502020204030204" pitchFamily="34" charset="0"/>
                <a:cs typeface="Arial" panose="020B0604020202020204" pitchFamily="34" charset="0"/>
              </a:rPr>
              <a:t>Raske / pikaajalise haiguse korral, kui inimene ei ole võimeline tööle naasma, soovitame algatada protsess osalise või puuduva töövõime taotlemiseks, millega kaasneb riigipoolne toetus.</a:t>
            </a:r>
          </a:p>
          <a:p>
            <a:pPr marL="0" indent="0">
              <a:lnSpc>
                <a:spcPct val="107000"/>
              </a:lnSpc>
              <a:spcAft>
                <a:spcPts val="800"/>
              </a:spcAft>
              <a:buNone/>
            </a:pPr>
            <a:endParaRPr lang="et-EE" sz="18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pPr>
            <a:endParaRPr lang="et-EE"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t-EE" sz="2400" i="1" dirty="0">
              <a:solidFill>
                <a:srgbClr val="073A67"/>
              </a:solidFill>
              <a:effectLst/>
              <a:latin typeface="Arial" panose="020B0604020202020204" pitchFamily="34" charset="0"/>
              <a:ea typeface="Calibri" panose="020F0502020204030204" pitchFamily="34" charset="0"/>
              <a:cs typeface="Arial" panose="020B0604020202020204" pitchFamily="34" charset="0"/>
            </a:endParaRPr>
          </a:p>
          <a:p>
            <a:pPr lvl="1"/>
            <a:endParaRPr lang="en-US" dirty="0">
              <a:solidFill>
                <a:srgbClr val="073A6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5133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02CBEA5-80D7-06F4-1041-6266C4AF57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C00528-4872-531D-E811-5C154DEDA014}"/>
              </a:ext>
            </a:extLst>
          </p:cNvPr>
          <p:cNvSpPr>
            <a:spLocks noGrp="1"/>
          </p:cNvSpPr>
          <p:nvPr>
            <p:ph type="title"/>
          </p:nvPr>
        </p:nvSpPr>
        <p:spPr>
          <a:xfrm>
            <a:off x="838200" y="365125"/>
            <a:ext cx="10515600" cy="663575"/>
          </a:xfrm>
        </p:spPr>
        <p:txBody>
          <a:bodyPr>
            <a:normAutofit/>
          </a:bodyPr>
          <a:lstStyle/>
          <a:p>
            <a:r>
              <a:rPr lang="et-EE" sz="3600" b="1">
                <a:solidFill>
                  <a:srgbClr val="073A67"/>
                </a:solidFill>
                <a:latin typeface="Arial" panose="020B0604020202020204" pitchFamily="34" charset="0"/>
                <a:cs typeface="Arial" panose="020B0604020202020204" pitchFamily="34" charset="0"/>
              </a:rPr>
              <a:t>Töövõimetuslehe väljastamine (3)</a:t>
            </a:r>
            <a:endParaRPr lang="en-US" sz="3600" b="1">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EE20A07-EA2F-3844-A733-DB9A4510AE2E}"/>
              </a:ext>
            </a:extLst>
          </p:cNvPr>
          <p:cNvSpPr>
            <a:spLocks noGrp="1"/>
          </p:cNvSpPr>
          <p:nvPr>
            <p:ph idx="1"/>
          </p:nvPr>
        </p:nvSpPr>
        <p:spPr>
          <a:xfrm>
            <a:off x="838200" y="1481328"/>
            <a:ext cx="10515600" cy="5116322"/>
          </a:xfrm>
        </p:spPr>
        <p:txBody>
          <a:bodyPr>
            <a:normAutofit fontScale="92500" lnSpcReduction="20000"/>
          </a:bodyPr>
          <a:lstStyle/>
          <a:p>
            <a:pPr>
              <a:lnSpc>
                <a:spcPct val="107000"/>
              </a:lnSpc>
              <a:spcAft>
                <a:spcPts val="800"/>
              </a:spcAft>
            </a:pPr>
            <a:r>
              <a:rPr lang="et-EE" dirty="0">
                <a:solidFill>
                  <a:srgbClr val="073A67"/>
                </a:solidFill>
                <a:latin typeface="Arial" panose="020B0604020202020204" pitchFamily="34" charset="0"/>
                <a:ea typeface="Calibri" panose="020F0502020204030204" pitchFamily="34" charset="0"/>
                <a:cs typeface="Arial" panose="020B0604020202020204" pitchFamily="34" charset="0"/>
              </a:rPr>
              <a:t>Patsiendi seisundi meditsiiniliseks hindamiseks, töövabastuse vajaduse kinnitamiseks ja vajadusel ravi korrigeerimiseks ei tohi pikema haiguse korral pikendada haiguslehti ilma patsiendiga kontakteerumata. </a:t>
            </a:r>
          </a:p>
          <a:p>
            <a:pPr marL="457200" lvl="1" indent="0">
              <a:lnSpc>
                <a:spcPct val="107000"/>
              </a:lnSpc>
              <a:spcAft>
                <a:spcPts val="800"/>
              </a:spcAft>
              <a:buNone/>
            </a:pPr>
            <a:endParaRPr lang="et-EE" dirty="0">
              <a:solidFill>
                <a:srgbClr val="073A67"/>
              </a:solidFill>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t-EE" dirty="0">
                <a:solidFill>
                  <a:srgbClr val="073A67"/>
                </a:solidFill>
                <a:latin typeface="Arial" panose="020B0604020202020204" pitchFamily="34" charset="0"/>
                <a:ea typeface="Calibri" panose="020F0502020204030204" pitchFamily="34" charset="0"/>
                <a:cs typeface="Arial" panose="020B0604020202020204" pitchFamily="34" charset="0"/>
              </a:rPr>
              <a:t>Pikema haigusjuhtumi korral (olenevalt inimese tervislikust seisundist) soovitame tutvustada inimesele kohandatud tingimustes töötamise võimalust (haigusleht põhjusega 21).</a:t>
            </a:r>
          </a:p>
          <a:p>
            <a:pPr marL="914400" lvl="2" indent="0">
              <a:lnSpc>
                <a:spcPct val="107000"/>
              </a:lnSpc>
              <a:spcAft>
                <a:spcPts val="800"/>
              </a:spcAft>
              <a:buNone/>
            </a:pPr>
            <a:endParaRPr lang="et-EE" dirty="0">
              <a:solidFill>
                <a:srgbClr val="073A67"/>
              </a:solidFill>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t-EE" sz="2600" dirty="0">
                <a:solidFill>
                  <a:srgbClr val="073A67"/>
                </a:solidFill>
                <a:latin typeface="Arial" panose="020B0604020202020204" pitchFamily="34" charset="0"/>
                <a:ea typeface="Calibri" panose="020F0502020204030204" pitchFamily="34" charset="0"/>
                <a:cs typeface="Arial" panose="020B0604020202020204" pitchFamily="34" charset="0"/>
              </a:rPr>
              <a:t>Töövõimetusjuhtumi jooksul võivad TVL-l diagnoosid muutuda. Diagnoosi muutumine ei ole aluseks uue esmase TVL väljastamisel; juhtum jätkub järglehega.</a:t>
            </a:r>
          </a:p>
          <a:p>
            <a:pPr>
              <a:lnSpc>
                <a:spcPct val="107000"/>
              </a:lnSpc>
              <a:spcAft>
                <a:spcPts val="800"/>
              </a:spcAft>
            </a:pPr>
            <a:endParaRPr lang="et-EE" sz="18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pPr>
            <a:endParaRPr lang="et-EE"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t-EE" sz="2400" i="1" dirty="0">
              <a:solidFill>
                <a:srgbClr val="073A67"/>
              </a:solidFill>
              <a:effectLst/>
              <a:latin typeface="Arial" panose="020B0604020202020204" pitchFamily="34" charset="0"/>
              <a:ea typeface="Calibri" panose="020F0502020204030204" pitchFamily="34" charset="0"/>
              <a:cs typeface="Arial" panose="020B0604020202020204" pitchFamily="34" charset="0"/>
            </a:endParaRPr>
          </a:p>
          <a:p>
            <a:pPr lvl="1"/>
            <a:endParaRPr lang="en-US" dirty="0">
              <a:solidFill>
                <a:srgbClr val="073A6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8847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BA35518-D310-7C36-0BB5-02E7D17F70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0369D2-B87F-5EBC-2BB1-A1C280FC606C}"/>
              </a:ext>
            </a:extLst>
          </p:cNvPr>
          <p:cNvSpPr>
            <a:spLocks noGrp="1"/>
          </p:cNvSpPr>
          <p:nvPr>
            <p:ph type="title"/>
          </p:nvPr>
        </p:nvSpPr>
        <p:spPr>
          <a:xfrm>
            <a:off x="838200" y="365125"/>
            <a:ext cx="10515600" cy="663575"/>
          </a:xfrm>
        </p:spPr>
        <p:txBody>
          <a:bodyPr>
            <a:normAutofit/>
          </a:bodyPr>
          <a:lstStyle/>
          <a:p>
            <a:r>
              <a:rPr lang="et-EE" sz="3600" b="1" dirty="0">
                <a:solidFill>
                  <a:srgbClr val="073A67"/>
                </a:solidFill>
                <a:latin typeface="Arial" panose="020B0604020202020204" pitchFamily="34" charset="0"/>
                <a:cs typeface="Arial" panose="020B0604020202020204" pitchFamily="34" charset="0"/>
              </a:rPr>
              <a:t>Töövõimetuslehe väljastamine (4)</a:t>
            </a:r>
            <a:endParaRPr lang="en-US" sz="3600" b="1" dirty="0">
              <a:solidFill>
                <a:srgbClr val="073A67"/>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D3BE84A0-A4C3-4414-3A40-6370A8AABFAF}"/>
              </a:ext>
            </a:extLst>
          </p:cNvPr>
          <p:cNvSpPr>
            <a:spLocks noGrp="1"/>
          </p:cNvSpPr>
          <p:nvPr>
            <p:ph idx="1"/>
          </p:nvPr>
        </p:nvSpPr>
        <p:spPr>
          <a:xfrm>
            <a:off x="838200" y="1155700"/>
            <a:ext cx="10515600" cy="5441950"/>
          </a:xfrm>
        </p:spPr>
        <p:txBody>
          <a:bodyPr>
            <a:normAutofit lnSpcReduction="10000"/>
          </a:bodyPr>
          <a:lstStyle/>
          <a:p>
            <a:pPr lvl="0"/>
            <a:r>
              <a:rPr lang="et-EE" dirty="0">
                <a:solidFill>
                  <a:srgbClr val="073A67"/>
                </a:solidFill>
                <a:latin typeface="Arial" panose="020B0604020202020204" pitchFamily="34" charset="0"/>
                <a:cs typeface="Arial" panose="020B0604020202020204" pitchFamily="34" charset="0"/>
              </a:rPr>
              <a:t>Määrus 62 annab haiguslehe lõpetamisel alusteks inimese töövõime taastumise või surma. </a:t>
            </a:r>
          </a:p>
          <a:p>
            <a:pPr lvl="1"/>
            <a:r>
              <a:rPr lang="et-EE" i="1" dirty="0">
                <a:solidFill>
                  <a:srgbClr val="073A67"/>
                </a:solidFill>
              </a:rPr>
              <a:t>Haiguslehe lõpetamise aluseks ei saa olla puhkus. </a:t>
            </a:r>
          </a:p>
          <a:p>
            <a:pPr lvl="1"/>
            <a:endParaRPr lang="et-EE" i="1" dirty="0">
              <a:solidFill>
                <a:srgbClr val="073A67"/>
              </a:solidFill>
            </a:endParaRPr>
          </a:p>
          <a:p>
            <a:r>
              <a:rPr lang="et-EE" dirty="0">
                <a:solidFill>
                  <a:srgbClr val="073A67"/>
                </a:solidFill>
                <a:latin typeface="Arial" panose="020B0604020202020204" pitchFamily="34" charset="0"/>
                <a:cs typeface="Arial" panose="020B0604020202020204" pitchFamily="34" charset="0"/>
              </a:rPr>
              <a:t>Uue esmase TVL avamine eelmisele lehele järgnevast päevast ei ole lubatud. </a:t>
            </a:r>
          </a:p>
          <a:p>
            <a:pPr marL="0" indent="0">
              <a:buNone/>
            </a:pPr>
            <a:endParaRPr lang="et-EE" i="1" dirty="0">
              <a:solidFill>
                <a:srgbClr val="073A67"/>
              </a:solidFill>
            </a:endParaRPr>
          </a:p>
          <a:p>
            <a:pPr>
              <a:lnSpc>
                <a:spcPct val="107000"/>
              </a:lnSpc>
              <a:spcAft>
                <a:spcPts val="800"/>
              </a:spcAft>
            </a:pPr>
            <a:r>
              <a:rPr lang="et-EE" dirty="0">
                <a:solidFill>
                  <a:srgbClr val="073A67"/>
                </a:solidFill>
                <a:latin typeface="Arial" panose="020B0604020202020204" pitchFamily="34" charset="0"/>
                <a:ea typeface="Calibri" panose="020F0502020204030204" pitchFamily="34" charset="0"/>
                <a:cs typeface="Arial" panose="020B0604020202020204" pitchFamily="34" charset="0"/>
              </a:rPr>
              <a:t>Kui patsient soovib TVL lõpetada, aga arsti hinnangul ei ole inimene tööle asumiseks piisavalt tervenenud, soovitame arstil isiku soov ja oma hinnang dokumenteerida.</a:t>
            </a:r>
          </a:p>
          <a:p>
            <a:pPr lvl="2">
              <a:lnSpc>
                <a:spcPct val="107000"/>
              </a:lnSpc>
              <a:spcAft>
                <a:spcPts val="800"/>
              </a:spcAft>
            </a:pPr>
            <a:r>
              <a:rPr lang="et-EE" i="1" dirty="0">
                <a:solidFill>
                  <a:srgbClr val="073A67"/>
                </a:solidFill>
                <a:latin typeface="Arial" panose="020B0604020202020204" pitchFamily="34" charset="0"/>
                <a:ea typeface="Calibri" panose="020F0502020204030204" pitchFamily="34" charset="0"/>
                <a:cs typeface="Arial" panose="020B0604020202020204" pitchFamily="34" charset="0"/>
              </a:rPr>
              <a:t>Kui inimene mõne päeva pärast naaseb uuesti sama haigusega töövabastuse sooviga, väljastada järghaigusleht eelmisele haiguslehele järgnevana.</a:t>
            </a:r>
          </a:p>
          <a:p>
            <a:pPr marL="914400" lvl="2" indent="0">
              <a:lnSpc>
                <a:spcPct val="107000"/>
              </a:lnSpc>
              <a:spcAft>
                <a:spcPts val="800"/>
              </a:spcAft>
              <a:buNone/>
            </a:pPr>
            <a:endParaRPr lang="et-EE" dirty="0">
              <a:solidFill>
                <a:srgbClr val="073A67"/>
              </a:solidFill>
              <a:latin typeface="Arial" panose="020B0604020202020204" pitchFamily="34" charset="0"/>
              <a:ea typeface="Calibri" panose="020F0502020204030204" pitchFamily="34" charset="0"/>
              <a:cs typeface="Arial" panose="020B0604020202020204" pitchFamily="34" charset="0"/>
            </a:endParaRPr>
          </a:p>
          <a:p>
            <a:pPr lvl="1">
              <a:lnSpc>
                <a:spcPct val="107000"/>
              </a:lnSpc>
              <a:spcAft>
                <a:spcPts val="800"/>
              </a:spcAft>
            </a:pPr>
            <a:endParaRPr lang="et-EE" sz="2200" i="1"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endParaRPr lang="et-EE" sz="18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pPr>
            <a:endParaRPr lang="et-EE"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t-EE" sz="2400" i="1" dirty="0">
              <a:solidFill>
                <a:srgbClr val="073A67"/>
              </a:solidFill>
              <a:effectLst/>
              <a:latin typeface="Arial" panose="020B0604020202020204" pitchFamily="34" charset="0"/>
              <a:ea typeface="Calibri" panose="020F0502020204030204" pitchFamily="34" charset="0"/>
              <a:cs typeface="Arial" panose="020B0604020202020204" pitchFamily="34" charset="0"/>
            </a:endParaRPr>
          </a:p>
          <a:p>
            <a:pPr lvl="1"/>
            <a:endParaRPr lang="en-US" dirty="0">
              <a:solidFill>
                <a:srgbClr val="073A67"/>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77714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d563ee63-fc49-4e0f-9474-773f50116adb" xsi:nil="true"/>
    <lcf76f155ced4ddcb4097134ff3c332f xmlns="47ff10f6-7956-4bac-aaaf-9330c2078c47">
      <Terms xmlns="http://schemas.microsoft.com/office/infopath/2007/PartnerControls"/>
    </lcf76f155ced4ddcb4097134ff3c332f>
    <Lisainfo xmlns="47ff10f6-7956-4bac-aaaf-9330c2078c47" xsi:nil="true"/>
    <Adressaat xmlns="47ff10f6-7956-4bac-aaaf-9330c2078c47">
      <UserInfo>
        <DisplayName/>
        <AccountId xsi:nil="true"/>
        <AccountType/>
      </UserInfo>
    </Adressaat>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79D87A0D59D80499C3B96C8486E1EF2" ma:contentTypeVersion="21" ma:contentTypeDescription="Create a new document." ma:contentTypeScope="" ma:versionID="2a8cec7173acce6201bce2270926e3ea">
  <xsd:schema xmlns:xsd="http://www.w3.org/2001/XMLSchema" xmlns:xs="http://www.w3.org/2001/XMLSchema" xmlns:p="http://schemas.microsoft.com/office/2006/metadata/properties" xmlns:ns1="http://schemas.microsoft.com/sharepoint/v3" xmlns:ns2="47ff10f6-7956-4bac-aaaf-9330c2078c47" xmlns:ns3="d563ee63-fc49-4e0f-9474-773f50116adb" targetNamespace="http://schemas.microsoft.com/office/2006/metadata/properties" ma:root="true" ma:fieldsID="7b289aedd6891f87926ebe82658499ca" ns1:_="" ns2:_="" ns3:_="">
    <xsd:import namespace="http://schemas.microsoft.com/sharepoint/v3"/>
    <xsd:import namespace="47ff10f6-7956-4bac-aaaf-9330c2078c47"/>
    <xsd:import namespace="d563ee63-fc49-4e0f-9474-773f50116adb"/>
    <xsd:element name="properties">
      <xsd:complexType>
        <xsd:sequence>
          <xsd:element name="documentManagement">
            <xsd:complexType>
              <xsd:all>
                <xsd:element ref="ns2:Lisainfo" minOccurs="0"/>
                <xsd:element ref="ns2:Adressaat" minOccurs="0"/>
                <xsd:element ref="ns2:MediaServiceMetadata" minOccurs="0"/>
                <xsd:element ref="ns2:MediaServiceFastMetadata" minOccurs="0"/>
                <xsd:element ref="ns1:_ip_UnifiedCompliancePolicyProperties" minOccurs="0"/>
                <xsd:element ref="ns1:_ip_UnifiedCompliancePolicyUIAction"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ma:readOnly="false">
      <xsd:simpleType>
        <xsd:restriction base="dms:Note"/>
      </xsd:simpleType>
    </xsd:element>
    <xsd:element name="_ip_UnifiedCompliancePolicyUIAction" ma:index="1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7ff10f6-7956-4bac-aaaf-9330c2078c47" elementFormDefault="qualified">
    <xsd:import namespace="http://schemas.microsoft.com/office/2006/documentManagement/types"/>
    <xsd:import namespace="http://schemas.microsoft.com/office/infopath/2007/PartnerControls"/>
    <xsd:element name="Lisainfo" ma:index="3" nillable="true" ma:displayName="Lisainfo" ma:format="Dropdown" ma:internalName="Lisainfo" ma:readOnly="false">
      <xsd:simpleType>
        <xsd:restriction base="dms:Note">
          <xsd:maxLength value="255"/>
        </xsd:restriction>
      </xsd:simpleType>
    </xsd:element>
    <xsd:element name="Adressaat" ma:index="4" nillable="true" ma:displayName="Adressaat" ma:format="Dropdown" ma:list="UserInfo" ma:SharePointGroup="0" ma:internalName="Adressaat">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hidden="true" ma:internalName="MediaServiceAutoTags" ma:readOnly="true">
      <xsd:simpleType>
        <xsd:restriction base="dms:Text"/>
      </xsd:simpleType>
    </xsd:element>
    <xsd:element name="MediaServiceOCR" ma:index="16" nillable="true" ma:displayName="Extracted Text" ma:hidden="true" ma:internalName="MediaServiceOCR" ma:readOnly="true">
      <xsd:simpleType>
        <xsd:restriction base="dms:Note"/>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d0dfdd9a-08aa-49ba-8b8c-1f0b5c74ee18"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hidden="true" ma:indexed="true"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563ee63-fc49-4e0f-9474-773f50116adb" elementFormDefault="qualified">
    <xsd:import namespace="http://schemas.microsoft.com/office/2006/documentManagement/types"/>
    <xsd:import namespace="http://schemas.microsoft.com/office/infopath/2007/PartnerControls"/>
    <xsd:element name="SharedWithUsers" ma:index="12"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hidden="true" ma:internalName="SharedWithDetails" ma:readOnly="true">
      <xsd:simpleType>
        <xsd:restriction base="dms:Note"/>
      </xsd:simpleType>
    </xsd:element>
    <xsd:element name="TaxCatchAll" ma:index="21" nillable="true" ma:displayName="Taxonomy Catch All Column" ma:hidden="true" ma:list="{03e119c7-e299-4254-971c-a0fd98709c42}" ma:internalName="TaxCatchAll" ma:readOnly="false" ma:showField="CatchAllData" ma:web="d563ee63-fc49-4e0f-9474-773f50116ad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7AA087D-AEA2-42AA-8D9D-87C13CDE5567}">
  <ds:schemaRefs>
    <ds:schemaRef ds:uri="47ff10f6-7956-4bac-aaaf-9330c2078c47"/>
    <ds:schemaRef ds:uri="d563ee63-fc49-4e0f-9474-773f50116ad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E79F447-E055-4034-BB3A-F8D4E5EC9073}">
  <ds:schemaRefs>
    <ds:schemaRef ds:uri="http://schemas.microsoft.com/sharepoint/v3/contenttype/forms"/>
  </ds:schemaRefs>
</ds:datastoreItem>
</file>

<file path=customXml/itemProps3.xml><?xml version="1.0" encoding="utf-8"?>
<ds:datastoreItem xmlns:ds="http://schemas.openxmlformats.org/officeDocument/2006/customXml" ds:itemID="{73E1EF3C-B199-4C07-9E5E-6ED68EE8F4F5}">
  <ds:schemaRefs>
    <ds:schemaRef ds:uri="47ff10f6-7956-4bac-aaaf-9330c2078c47"/>
    <ds:schemaRef ds:uri="d563ee63-fc49-4e0f-9474-773f50116ad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93</TotalTime>
  <Words>1857</Words>
  <Application>Microsoft Office PowerPoint</Application>
  <PresentationFormat>Widescreen</PresentationFormat>
  <Paragraphs>150</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-apple-system</vt:lpstr>
      <vt:lpstr>Aptos</vt:lpstr>
      <vt:lpstr>Aptos Display</vt:lpstr>
      <vt:lpstr>Arial</vt:lpstr>
      <vt:lpstr>Calibri</vt:lpstr>
      <vt:lpstr>Courier New</vt:lpstr>
      <vt:lpstr>Symbol</vt:lpstr>
      <vt:lpstr>Office Theme</vt:lpstr>
      <vt:lpstr>Töövõimetuslehtedest</vt:lpstr>
      <vt:lpstr>Tänased teemad</vt:lpstr>
      <vt:lpstr>Muudatused alates 01.01.2026</vt:lpstr>
      <vt:lpstr>Muudatused alates 01.04.2026 (1)</vt:lpstr>
      <vt:lpstr>Muudatused alates 01.04.2026 (2)</vt:lpstr>
      <vt:lpstr>Töövõimetuslehe väljastamine (1)</vt:lpstr>
      <vt:lpstr>Töövõimetuslehe väljastamine (2) </vt:lpstr>
      <vt:lpstr>Töövõimetuslehe väljastamine (3)</vt:lpstr>
      <vt:lpstr>Töövõimetuslehe väljastamine (4)</vt:lpstr>
      <vt:lpstr>Töövõimetuslehe väljastamine (5)</vt:lpstr>
      <vt:lpstr>Haiguslehe väljastamine tööõnnetuse korral</vt:lpstr>
      <vt:lpstr>Patsiendi haigestumine välisriigis</vt:lpstr>
      <vt:lpstr>Hoolduslehe väljastamine (1) </vt:lpstr>
      <vt:lpstr>Hoolduslehe väljastamine (2) </vt:lpstr>
      <vt:lpstr>Hoolduslehe väljastamine (3)</vt:lpstr>
      <vt:lpstr>Piirangute märkimine töövõimetuslehele</vt:lpstr>
      <vt:lpstr>Töökorralduslikke tähelepanekuid (1)</vt:lpstr>
      <vt:lpstr>Töökorralduslikke tähelepanekuid (2)</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Maarja Säde</dc:creator>
  <cp:lastModifiedBy>Tea Matson</cp:lastModifiedBy>
  <cp:revision>2</cp:revision>
  <cp:lastPrinted>2026-02-17T08:45:39Z</cp:lastPrinted>
  <dcterms:created xsi:type="dcterms:W3CDTF">2026-02-04T12:02:56Z</dcterms:created>
  <dcterms:modified xsi:type="dcterms:W3CDTF">2026-02-26T11:03:34Z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0x010100479D87A0D59D80499C3B96C8486E1EF2</vt:lpwstr>
  </property>
</Properties>
</file>