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57" r:id="rId4"/>
    <p:sldId id="287" r:id="rId5"/>
    <p:sldId id="260" r:id="rId6"/>
    <p:sldId id="286" r:id="rId7"/>
    <p:sldId id="261" r:id="rId8"/>
    <p:sldId id="484" r:id="rId9"/>
    <p:sldId id="487" r:id="rId10"/>
    <p:sldId id="281" r:id="rId11"/>
    <p:sldId id="489" r:id="rId12"/>
    <p:sldId id="283" r:id="rId13"/>
    <p:sldId id="284" r:id="rId14"/>
    <p:sldId id="488" r:id="rId15"/>
    <p:sldId id="485" r:id="rId16"/>
    <p:sldId id="483" r:id="rId17"/>
    <p:sldId id="482" r:id="rId18"/>
    <p:sldId id="491" r:id="rId19"/>
    <p:sldId id="495" r:id="rId20"/>
    <p:sldId id="496" r:id="rId2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lo Moosar" initials="LM" lastIdx="1" clrIdx="0">
    <p:extLst>
      <p:ext uri="{19B8F6BF-5375-455C-9EA6-DF929625EA0E}">
        <p15:presenceInfo xmlns:p15="http://schemas.microsoft.com/office/powerpoint/2012/main" userId="Leelo Moos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D7F7A-BAEE-4134-A9A7-64230FDFC553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E7CD9-4AE1-46B6-BAB2-A42811B90D8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36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EBE14-5E3D-4276-879A-D4A76B9140CE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010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18DE-0520-418F-95B5-E66476294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84951-8646-4C0A-A315-701901A3B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E3223-0023-435F-9CAF-E56BECE6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2FA62-5F5C-4D58-B00B-46B9C7C3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1F61-2DFD-41FC-B4C0-426D1EC6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205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052C-A88A-45AF-8DAA-F8906D13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74136-367F-4CD3-98FC-D2071DE53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5CA6-DE80-4E62-BC3A-AAE3CC71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26609-7478-4265-B322-0C89FA7A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12DBD-E6C3-4023-8EE3-C7CC020B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96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3701F-46C9-4104-92E7-D787009FA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5AB58-8CCE-40A4-B3DB-A3710B6D1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A6FA7-59A7-4E78-959D-DE759A6C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5867-C573-4213-92DF-8954CAEE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A2512-0803-4180-93FE-CFE88C5E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3016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988A-FBFA-421A-BCA3-6916EDE1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D753-C7B3-4994-BFF3-1E7A8C69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B7F4-4288-4AC3-B4D6-B8626C5D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B29A-6F49-40A3-9F0F-C032399E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8A8A5-050C-4F9C-BA00-D3CDDE7B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856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D51C-E24A-44C7-B953-8D00A0B5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4E0A8-C08D-4F71-8883-CF67648C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1F1F7-27CE-4487-B0A4-256F2729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B05BF-F383-4851-BA3D-D002F86F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86180-79DD-48DD-8B8C-988A71B6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9605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2301-E7B0-4791-B0CD-1349680B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3F5D5-401C-4B3C-B54F-4A21BECE5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FCE03-7170-410C-B4C8-902816B94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D01EA-8DB0-46E5-8337-86666CCB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A2101-94DD-41B9-9175-19159D16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6BEBD-8B30-4C92-9DEA-2298A6B5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976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2CEE-BAA4-406C-B046-3F92F815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44748-015D-4D97-9EEA-30A4FB780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A4093-A9C7-480E-9B92-F2AFCDF2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6924D-A244-4710-8ADE-597418756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C78F7-E1C2-47BE-ACD5-E705407C0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B2F96-4A25-40CF-8E1B-831065D5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86347-C29B-4991-856A-B64248D8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F3E6F-2C90-4B4E-AB61-D408A3D3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2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D56C-75E0-4998-8F52-88B7E097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289B3-CB4E-4684-BE47-C555A94A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EC946-EFE5-4DAD-9056-D620F9D6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B3929-6313-4EF2-AA93-21FEC99B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711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DE217-1366-42A7-8A24-476433D5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F82CF-2F88-42BC-8544-735C890B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8F7CB-6D4F-416D-8715-EC7BF945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089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A731-5D9F-4D57-937A-01F6AE81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D2363-033F-4FBB-B330-87B543AC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228DB-A8AA-4684-9DD9-56468A531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E2AF7-8304-4360-A68B-38823297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43BAB-BB7B-4EEC-9B79-8EC1A1B5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5A97C-B9F2-46D9-A1AA-2CC2259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288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A8C9-3E33-404F-9C4E-57129AD0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1BCD4-E567-49BA-A7C8-5CE5434B6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EA5A8-70BA-4FE3-98EA-ED5E2179A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72277-37F6-45E0-80A5-F052EF00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0D040-9F4C-4DE8-BD14-0BDC3DB4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DA06E-2748-479B-BD89-E0F66282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0619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16393-2DB7-4944-A361-612523C4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A0866-AB7E-485A-B4BB-295B4D1A3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D84CA-695A-44B7-A732-B8D4C0548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FFC1-9757-4207-9288-5F5B3E35AADD}" type="datetimeFigureOut">
              <a:rPr lang="et-EE" smtClean="0"/>
              <a:t>30.01.2026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A7AE1-4168-4F43-81C1-F0823CEA4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9D312-1665-4525-A9F3-C77A1C068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F60F-3733-4BCA-8559-902934FABC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192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4B57-7D0B-4EA0-96A1-EA1E37780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3620"/>
            <a:ext cx="9144000" cy="2387600"/>
          </a:xfrm>
        </p:spPr>
        <p:txBody>
          <a:bodyPr>
            <a:noAutofit/>
          </a:bodyPr>
          <a:lstStyle/>
          <a:p>
            <a:r>
              <a:rPr lang="et-EE" sz="3600" dirty="0">
                <a:latin typeface="+mn-lt"/>
              </a:rPr>
              <a:t>Puukentsefaliidi vastase revaktsineerimise skeemi muutused.</a:t>
            </a:r>
            <a:br>
              <a:rPr lang="et-EE" sz="3600" dirty="0">
                <a:latin typeface="+mn-lt"/>
              </a:rPr>
            </a:br>
            <a:br>
              <a:rPr lang="et-EE" sz="3600" dirty="0">
                <a:latin typeface="+mn-lt"/>
              </a:rPr>
            </a:br>
            <a:r>
              <a:rPr lang="et-EE" sz="3600" dirty="0">
                <a:latin typeface="+mn-lt"/>
              </a:rPr>
              <a:t>Pneumokokknakkuse riskirühmade laiendatud loetelu ja vaktsineerimisskeemid.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87F01-5425-4AFE-B826-01D3129A0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375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t-EE" dirty="0"/>
              <a:t>Leelo Moosar </a:t>
            </a:r>
          </a:p>
          <a:p>
            <a:r>
              <a:rPr lang="et-EE" dirty="0"/>
              <a:t> ITK infektsioonhaiguste arst</a:t>
            </a:r>
          </a:p>
          <a:p>
            <a:endParaRPr lang="et-EE" dirty="0"/>
          </a:p>
          <a:p>
            <a:r>
              <a:rPr lang="et-EE" dirty="0"/>
              <a:t>29.01.2026</a:t>
            </a:r>
          </a:p>
        </p:txBody>
      </p:sp>
    </p:spTree>
    <p:extLst>
      <p:ext uri="{BB962C8B-B14F-4D97-AF65-F5344CB8AC3E}">
        <p14:creationId xmlns:p14="http://schemas.microsoft.com/office/powerpoint/2010/main" val="136608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711AA-905F-4737-B320-0ADDE8E5B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" y="903514"/>
            <a:ext cx="12098837" cy="50509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DEF0C9-4F89-4D61-8FC6-0CCA8ED4C872}"/>
              </a:ext>
            </a:extLst>
          </p:cNvPr>
          <p:cNvSpPr/>
          <p:nvPr/>
        </p:nvSpPr>
        <p:spPr>
          <a:xfrm>
            <a:off x="108683" y="2579913"/>
            <a:ext cx="5949042" cy="5648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36E9A-682C-4B1F-8C1C-53E7332DCFA3}"/>
              </a:ext>
            </a:extLst>
          </p:cNvPr>
          <p:cNvSpPr/>
          <p:nvPr/>
        </p:nvSpPr>
        <p:spPr>
          <a:xfrm>
            <a:off x="6133011" y="1467394"/>
            <a:ext cx="5961017" cy="53452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B37A0-6777-47D8-817E-AF16DCE91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87" y="2752547"/>
            <a:ext cx="2060937" cy="20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0877D-D2D1-402A-BCC2-4618F4830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99" y="1602843"/>
            <a:ext cx="1822100" cy="234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D8D28-5534-4EA9-836D-5DE9F68A358E}"/>
              </a:ext>
            </a:extLst>
          </p:cNvPr>
          <p:cNvSpPr txBox="1"/>
          <p:nvPr/>
        </p:nvSpPr>
        <p:spPr>
          <a:xfrm>
            <a:off x="1186543" y="304800"/>
            <a:ext cx="1017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Riskirühmade pneumokokk-nakkuse vastane vaktsineerimine, täiendatud loetelu 2026</a:t>
            </a:r>
          </a:p>
        </p:txBody>
      </p:sp>
    </p:spTree>
    <p:extLst>
      <p:ext uri="{BB962C8B-B14F-4D97-AF65-F5344CB8AC3E}">
        <p14:creationId xmlns:p14="http://schemas.microsoft.com/office/powerpoint/2010/main" val="370251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985C2-A7F8-4D5D-B175-7B487D147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2" y="609600"/>
            <a:ext cx="11789795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C6B06-6EC5-4231-A3F6-A10407263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" y="371368"/>
            <a:ext cx="12046834" cy="61152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A33A33-F148-4F62-8AE2-D6366B77E65E}"/>
              </a:ext>
            </a:extLst>
          </p:cNvPr>
          <p:cNvSpPr/>
          <p:nvPr/>
        </p:nvSpPr>
        <p:spPr>
          <a:xfrm>
            <a:off x="125185" y="2416629"/>
            <a:ext cx="5912758" cy="59508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8A03C-B31F-455D-B2D6-9ED396475F65}"/>
              </a:ext>
            </a:extLst>
          </p:cNvPr>
          <p:cNvSpPr/>
          <p:nvPr/>
        </p:nvSpPr>
        <p:spPr>
          <a:xfrm>
            <a:off x="125185" y="4180511"/>
            <a:ext cx="5912758" cy="56034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68581-50D1-4464-9E0C-CC9F91E5ED7B}"/>
              </a:ext>
            </a:extLst>
          </p:cNvPr>
          <p:cNvSpPr/>
          <p:nvPr/>
        </p:nvSpPr>
        <p:spPr>
          <a:xfrm>
            <a:off x="6130832" y="1196638"/>
            <a:ext cx="5912758" cy="59508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9BF22-FF88-4E2E-A5F4-36F53FE3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9" y="2600039"/>
            <a:ext cx="2036124" cy="20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3DDEE3-6C49-4CB6-8504-92102D1C8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99" y="4336220"/>
            <a:ext cx="2036124" cy="239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63B7D0-1FA1-4D76-9A84-78B71B9EA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793" y="1378495"/>
            <a:ext cx="1798322" cy="2316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217DCF-69A4-43E2-889C-C9F496999378}"/>
              </a:ext>
            </a:extLst>
          </p:cNvPr>
          <p:cNvSpPr txBox="1"/>
          <p:nvPr/>
        </p:nvSpPr>
        <p:spPr>
          <a:xfrm>
            <a:off x="1218061" y="155810"/>
            <a:ext cx="1017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Riskirühmade pneumokokk-nakkuse vastane vaktsineerimine, täiendatud loetelu 2026</a:t>
            </a:r>
          </a:p>
        </p:txBody>
      </p:sp>
    </p:spTree>
    <p:extLst>
      <p:ext uri="{BB962C8B-B14F-4D97-AF65-F5344CB8AC3E}">
        <p14:creationId xmlns:p14="http://schemas.microsoft.com/office/powerpoint/2010/main" val="97844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AE51AD-0DB8-4591-9E9C-E7D8E419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311" y="1406492"/>
            <a:ext cx="6964956" cy="4537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576F6-763F-44E6-A8D2-C682BC02BB95}"/>
              </a:ext>
            </a:extLst>
          </p:cNvPr>
          <p:cNvSpPr txBox="1"/>
          <p:nvPr/>
        </p:nvSpPr>
        <p:spPr>
          <a:xfrm>
            <a:off x="381000" y="1557357"/>
            <a:ext cx="33636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Enneaegsed</a:t>
            </a:r>
            <a:r>
              <a:rPr lang="et-E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kes  on </a:t>
            </a:r>
            <a:r>
              <a:rPr lang="et-E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sündinud varem kui 29 gestatsiooninädalat</a:t>
            </a:r>
            <a:r>
              <a:rPr lang="et-E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(GN) + 0 päeva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Enneaegsed bronhopulmonaalse düsplaasiaga </a:t>
            </a:r>
            <a:r>
              <a:rPr lang="et-E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(BPD): kelle gestatsioonivanus sünnil oli &lt; 32 GN ja kes said vastsündinuperioodis vähemalt 28 päeva hapnikravi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Hemodünaamiliselt olulise </a:t>
            </a:r>
            <a:r>
              <a:rPr lang="et-E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südamehaiguse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t-E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lapsed 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Kopsude arenguanomaaliaga või neuromuskulaarse haigusega lapsed</a:t>
            </a:r>
            <a:r>
              <a:rPr lang="et-E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kel on raskusi sekreedi eliminatsiooniga ülemistest hingamisteedest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Raske immuunpuudulikkusega</a:t>
            </a:r>
            <a:r>
              <a:rPr lang="et-E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lapsed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9D60F-41FD-4759-B3E0-AFFF5C156811}"/>
              </a:ext>
            </a:extLst>
          </p:cNvPr>
          <p:cNvSpPr txBox="1"/>
          <p:nvPr/>
        </p:nvSpPr>
        <p:spPr>
          <a:xfrm>
            <a:off x="685800" y="1182232"/>
            <a:ext cx="313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ENNEAEGSED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DA7BA-DBCB-4DAE-BE37-C91F78620209}"/>
              </a:ext>
            </a:extLst>
          </p:cNvPr>
          <p:cNvSpPr txBox="1"/>
          <p:nvPr/>
        </p:nvSpPr>
        <p:spPr>
          <a:xfrm>
            <a:off x="1164772" y="578282"/>
            <a:ext cx="1017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Riskirühmade pneumokokk-nakkuse vastane vaktsineerimine, täiendatud loetelu 2026</a:t>
            </a:r>
          </a:p>
        </p:txBody>
      </p:sp>
    </p:spTree>
    <p:extLst>
      <p:ext uri="{BB962C8B-B14F-4D97-AF65-F5344CB8AC3E}">
        <p14:creationId xmlns:p14="http://schemas.microsoft.com/office/powerpoint/2010/main" val="185784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9F986-9267-414B-9C7A-D7B55F12A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6" y="1402585"/>
            <a:ext cx="10973463" cy="44757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770D64-63B6-462A-8BCB-CA20215F2FD9}"/>
              </a:ext>
            </a:extLst>
          </p:cNvPr>
          <p:cNvSpPr txBox="1">
            <a:spLocks/>
          </p:cNvSpPr>
          <p:nvPr/>
        </p:nvSpPr>
        <p:spPr>
          <a:xfrm>
            <a:off x="431371" y="315685"/>
            <a:ext cx="10515600" cy="5242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2800" dirty="0">
                <a:latin typeface="Calibri" panose="020F0502020204030204" pitchFamily="34" charset="0"/>
                <a:cs typeface="Calibri" panose="020F0502020204030204" pitchFamily="34" charset="0"/>
              </a:rPr>
              <a:t>Pneumokokknakkuse vastased konjugeeritud (PCV) vaktsiinid ja polüsahhariidne (PPSV) vaktsiin (</a:t>
            </a:r>
            <a:r>
              <a:rPr 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kõik Eestis saadaval</a:t>
            </a:r>
            <a:r>
              <a:rPr lang="et-EE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2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7BF7E-8ED4-4293-8393-BF832E4FE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8" y="435429"/>
            <a:ext cx="10676820" cy="57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FE880-32F5-4060-9192-6683E8A5E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1629"/>
            <a:ext cx="10607669" cy="57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1619F-57D8-4875-A489-3B72F66D7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28" y="408028"/>
            <a:ext cx="6226629" cy="5125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33B42-AF42-4981-8ECF-45B6E0351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68" y="5823744"/>
            <a:ext cx="4647263" cy="626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7C64C-039C-4ADE-AFD2-112590F5C39A}"/>
              </a:ext>
            </a:extLst>
          </p:cNvPr>
          <p:cNvSpPr txBox="1"/>
          <p:nvPr/>
        </p:nvSpPr>
        <p:spPr>
          <a:xfrm>
            <a:off x="478970" y="707571"/>
            <a:ext cx="2155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3. Riskirühma mittekuuluvate laste vaktsineerimis- skeemid</a:t>
            </a:r>
          </a:p>
        </p:txBody>
      </p:sp>
    </p:spTree>
    <p:extLst>
      <p:ext uri="{BB962C8B-B14F-4D97-AF65-F5344CB8AC3E}">
        <p14:creationId xmlns:p14="http://schemas.microsoft.com/office/powerpoint/2010/main" val="2122337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9471-CCF5-20D3-D7CE-F9458D49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53673"/>
            <a:ext cx="10515600" cy="539750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Üldised põhimõtted </a:t>
            </a:r>
            <a:r>
              <a:rPr lang="et-E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pneumokokk</a:t>
            </a:r>
            <a:r>
              <a:rPr lang="et-E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vaktsineerimise ajastamisel immuunvastust langetava ravi korral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0CF52-B6F6-0BD0-517A-35D893312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841" y="754108"/>
            <a:ext cx="5157787" cy="457579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C00000"/>
                </a:solidFill>
              </a:rPr>
              <a:t>Tsütostaatiline ravi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5EC41-E7DC-E1B0-A489-EFB931BF5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324612"/>
            <a:ext cx="5157786" cy="5493912"/>
          </a:xfrm>
        </p:spPr>
        <p:txBody>
          <a:bodyPr>
            <a:noAutofit/>
          </a:bodyPr>
          <a:lstStyle/>
          <a:p>
            <a:r>
              <a:rPr lang="et-EE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Vaktsineeri vähemalt 2 (ideaalne 4) nädalat ENNE RAVI algust</a:t>
            </a:r>
          </a:p>
          <a:p>
            <a:r>
              <a:rPr lang="et-EE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Vaktsineeri annuste vahel </a:t>
            </a: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1 – 2 nädalat peale  </a:t>
            </a:r>
            <a:r>
              <a:rPr lang="et-E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tsütostaatikumi</a:t>
            </a: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annust, kui see on võimalik või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3 – 4 päeva pärast </a:t>
            </a:r>
            <a:r>
              <a:rPr lang="et-E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tsütostaatikumi</a:t>
            </a: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annust või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24 – 48 tundi enne järgmist tsütostaatikumi annust </a:t>
            </a:r>
          </a:p>
          <a:p>
            <a:pPr marL="0" indent="0">
              <a:buNone/>
            </a:pPr>
            <a:r>
              <a:rPr lang="et-E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Näide:</a:t>
            </a: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metotreksaadi annustamine  on igal esmaspäeval; vaktsineerin kolmapäeval või neljapäeval ja järgmine esmaspäev jätkub metotreksaadi tavaskeem</a:t>
            </a:r>
          </a:p>
          <a:p>
            <a:r>
              <a:rPr lang="et-EE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– 6 kuud PEALE </a:t>
            </a:r>
            <a:r>
              <a:rPr lang="et-EE" sz="2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tsütostaatilise</a:t>
            </a:r>
            <a:r>
              <a:rPr lang="et-EE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RAVI lõppu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A8383-1AA4-7736-B762-1A3A7545F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25502" y="793423"/>
            <a:ext cx="5183188" cy="457579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Bioloogiline </a:t>
            </a:r>
            <a:r>
              <a:rPr lang="et-EE" b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E5E35-9D16-B628-7C87-CAF0967DB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5514" y="1290317"/>
            <a:ext cx="6341582" cy="5528207"/>
          </a:xfrm>
        </p:spPr>
        <p:txBody>
          <a:bodyPr>
            <a:noAutofit/>
          </a:bodyPr>
          <a:lstStyle/>
          <a:p>
            <a:r>
              <a:rPr lang="et-EE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Vaktsineeri vähemalt 2 (ideaalne 4) nädalat ENNE RAVI algust</a:t>
            </a:r>
          </a:p>
          <a:p>
            <a:r>
              <a:rPr lang="et-EE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Vaktsineeri annuste vahel</a:t>
            </a:r>
            <a:r>
              <a:rPr lang="et-EE" sz="2000" dirty="0">
                <a:latin typeface="Calibri" panose="020F0502020204030204" pitchFamily="34" charset="0"/>
                <a:cs typeface="Calibri" panose="020F0502020204030204" pitchFamily="34" charset="0"/>
              </a:rPr>
              <a:t>:* 2 nädalat enne järgmist bioloogilise raviinfusiooni/süstet või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  <a:cs typeface="Calibri" panose="020F0502020204030204" pitchFamily="34" charset="0"/>
              </a:rPr>
              <a:t>* annustamine iga nädal, võib vaktsineerida  3 – 4 päeva pärast bioloogilise raviinfusiooni/süsti või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  <a:cs typeface="Calibri" panose="020F0502020204030204" pitchFamily="34" charset="0"/>
              </a:rPr>
              <a:t>* 24 – 48 tundi enne järgmist bioloogilise ravi infusiooni/süsti</a:t>
            </a:r>
          </a:p>
          <a:p>
            <a:pPr marL="0" indent="0">
              <a:buNone/>
            </a:pPr>
            <a:r>
              <a:rPr lang="et-EE" sz="2000" b="1" dirty="0">
                <a:latin typeface="Calibri" panose="020F0502020204030204" pitchFamily="34" charset="0"/>
                <a:cs typeface="Calibri" panose="020F0502020204030204" pitchFamily="34" charset="0"/>
              </a:rPr>
              <a:t>Näide: </a:t>
            </a:r>
            <a:r>
              <a:rPr lang="et-EE" sz="2000" dirty="0">
                <a:latin typeface="Calibri" panose="020F0502020204030204" pitchFamily="34" charset="0"/>
                <a:cs typeface="Calibri" panose="020F0502020204030204" pitchFamily="34" charset="0"/>
              </a:rPr>
              <a:t>adalizumabi annustamine iga nädal, võib vaktsineerida 3 – 4 päeva pärast adalizumabi süsti ja jätkub tavaskeem või 24 – 48 tundi enne järgmist adalizumabi 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  <a:cs typeface="Calibri" panose="020F0502020204030204" pitchFamily="34" charset="0"/>
              </a:rPr>
              <a:t> või kui bioloogilise ravi skeem iga 4 nädala järgi (ehk 1 x kuus), teha 1 – 2 nädalat peale adalizumabi infusiooni (nt 2. nädala lõpus), jääb vaktsineerimine kuuri keskele </a:t>
            </a:r>
          </a:p>
          <a:p>
            <a:r>
              <a:rPr lang="et-EE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3 – 6 kuud PEALE  bioloogilise RAVI lõppu</a:t>
            </a:r>
          </a:p>
        </p:txBody>
      </p:sp>
    </p:spTree>
    <p:extLst>
      <p:ext uri="{BB962C8B-B14F-4D97-AF65-F5344CB8AC3E}">
        <p14:creationId xmlns:p14="http://schemas.microsoft.com/office/powerpoint/2010/main" val="3480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F5EB4-B34F-42BF-AE40-169CDFD5C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6" y="1303111"/>
            <a:ext cx="5573485" cy="5260974"/>
          </a:xfrm>
        </p:spPr>
        <p:txBody>
          <a:bodyPr>
            <a:normAutofit fontScale="85000" lnSpcReduction="20000"/>
          </a:bodyPr>
          <a:lstStyle/>
          <a:p>
            <a:r>
              <a:rPr lang="et-EE" dirty="0"/>
              <a:t>Soovituslik kõik vaktsineerimised teha ära enne immuunsust langetava ravi algust</a:t>
            </a:r>
          </a:p>
          <a:p>
            <a:r>
              <a:rPr lang="et-EE" dirty="0"/>
              <a:t>Vaktsineerimised, mis toimuvad selle ravi ajal, tuleb hästi läbimõeldult teostada, valida ja ajastada</a:t>
            </a:r>
          </a:p>
          <a:p>
            <a:r>
              <a:rPr lang="et-EE" dirty="0"/>
              <a:t>Elusvaktsiinid (nt MMR, tuulerõugete vaktsineerimine või nt reisijatele kollapalavik) tehakse vähemalt 4 nädalat enne bioloogilise ravi algust</a:t>
            </a:r>
          </a:p>
          <a:p>
            <a:r>
              <a:rPr lang="et-EE" dirty="0"/>
              <a:t>Elusvaktsiinide manustamine on nende ravide (bioloogiline ravi, suures doosis glükokrtikoidid või tsütostaatikumid) ajal keelatud!</a:t>
            </a:r>
          </a:p>
          <a:p>
            <a:r>
              <a:rPr lang="et-EE" dirty="0"/>
              <a:t>Kontrollida seroloogiliselt ära varasem tuulerõugete põdemine (VZV IgG) ja leetrite immuunsus (leetrite </a:t>
            </a:r>
            <a:r>
              <a:rPr lang="et-EE" dirty="0" err="1"/>
              <a:t>IgG</a:t>
            </a:r>
            <a:r>
              <a:rPr lang="et-EE"/>
              <a:t>), </a:t>
            </a:r>
            <a:r>
              <a:rPr lang="et-EE" dirty="0"/>
              <a:t>IGRA, HBs - antikehad</a:t>
            </a:r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B34D3-1D5F-4A66-9F2A-0507FA6A4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1" y="1373867"/>
            <a:ext cx="5181600" cy="5119461"/>
          </a:xfrm>
        </p:spPr>
        <p:txBody>
          <a:bodyPr>
            <a:normAutofit fontScale="85000" lnSpcReduction="20000"/>
          </a:bodyPr>
          <a:lstStyle/>
          <a:p>
            <a:r>
              <a:rPr lang="et-EE" dirty="0"/>
              <a:t>Teostada sesoonsed sügisesed Gripp + Covid </a:t>
            </a:r>
            <a:r>
              <a:rPr lang="et-EE"/>
              <a:t>19 vaktsineerimised</a:t>
            </a:r>
            <a:endParaRPr lang="et-EE" dirty="0"/>
          </a:p>
          <a:p>
            <a:r>
              <a:rPr lang="et-EE" dirty="0"/>
              <a:t>Difteeria – teetanus (täiskasvanul uuenda) või nüüd difteeria – teetanus – läkaköha komponendiga</a:t>
            </a:r>
          </a:p>
          <a:p>
            <a:r>
              <a:rPr lang="et-EE" dirty="0" err="1"/>
              <a:t>Pneumokoki</a:t>
            </a:r>
            <a:r>
              <a:rPr lang="et-EE" dirty="0"/>
              <a:t> vastane vaktsineerimine</a:t>
            </a:r>
          </a:p>
          <a:p>
            <a:r>
              <a:rPr lang="et-EE" dirty="0"/>
              <a:t>Inaktiivseid vaktsiine võib ravi ajal teha, kuid ajasta (nt puukentsefaliit, B- hepatiit või reisijatele nt A- hepatiit)</a:t>
            </a:r>
          </a:p>
          <a:p>
            <a:r>
              <a:rPr lang="et-EE" dirty="0"/>
              <a:t>Bioloogilise raviga on tungiv soovitus vöötohatise vastaseks vaktsineerimiseks – Shingrixiga; vajab 2 doosi (2 – 6 kuud vahet) ja tasuline, </a:t>
            </a:r>
            <a:r>
              <a:rPr lang="et-EE" u="sng" dirty="0"/>
              <a:t>väga kallis! </a:t>
            </a:r>
            <a:r>
              <a:rPr lang="et-EE" dirty="0"/>
              <a:t>Võib nt 1. x teha enne ravi algust ja 2.x ravi ajal (ajasta!).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A4DD9-83DC-43FB-B3DC-2EF4409F22E7}"/>
              </a:ext>
            </a:extLst>
          </p:cNvPr>
          <p:cNvSpPr txBox="1"/>
          <p:nvPr/>
        </p:nvSpPr>
        <p:spPr>
          <a:xfrm>
            <a:off x="723900" y="152401"/>
            <a:ext cx="10591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/>
              <a:t>Vaktsineerimise üldised põhimõtted ja seroloogiate kontroll immuunsust langetava ravi alustamisel või ajal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83473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17EB3-C261-4AB3-9B5D-E2D4C8C7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7" y="1291564"/>
            <a:ext cx="7522029" cy="4671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7E049-98C2-404D-A514-9DC0CE605CFD}"/>
              </a:ext>
            </a:extLst>
          </p:cNvPr>
          <p:cNvSpPr txBox="1"/>
          <p:nvPr/>
        </p:nvSpPr>
        <p:spPr>
          <a:xfrm>
            <a:off x="440872" y="420660"/>
            <a:ext cx="26016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Varasemalt oli soovitus, et alla 50-aastased revaktsineeriksid iga 5 aasta järel ja üle 50- aastased vaktsineeriksid iga 3 aasta järel. </a:t>
            </a:r>
            <a:r>
              <a:rPr lang="et-EE" sz="2400" b="1" dirty="0">
                <a:solidFill>
                  <a:srgbClr val="C00000"/>
                </a:solidFill>
              </a:rPr>
              <a:t>Komisjoni soovitus on, et võrreldes kehtiva vaktsineerimis-skeemiga pikendataks revaktsineerimise perioodi alla 50-aastastel kuni 10 aastani ja 50-60-aastastele kuni 5 aastani.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9B14A-8072-411E-8609-B398C372B2DE}"/>
              </a:ext>
            </a:extLst>
          </p:cNvPr>
          <p:cNvSpPr txBox="1"/>
          <p:nvPr/>
        </p:nvSpPr>
        <p:spPr>
          <a:xfrm>
            <a:off x="3080657" y="337457"/>
            <a:ext cx="8011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>
                <a:solidFill>
                  <a:srgbClr val="C00000"/>
                </a:solidFill>
              </a:rPr>
              <a:t>Immunoprofülaktika ekspertkomisjoni koosolek </a:t>
            </a:r>
            <a:r>
              <a:rPr lang="et-EE" sz="2800" b="1" dirty="0"/>
              <a:t>03.09.2025</a:t>
            </a:r>
            <a:r>
              <a:rPr lang="et-EE" sz="2800" dirty="0"/>
              <a:t>,</a:t>
            </a:r>
            <a:r>
              <a:rPr lang="et-EE" sz="2800" b="1" dirty="0"/>
              <a:t> järeldused ja soovitused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B4FBF-E9EC-4507-A324-F61AD4C90608}"/>
              </a:ext>
            </a:extLst>
          </p:cNvPr>
          <p:cNvSpPr txBox="1"/>
          <p:nvPr/>
        </p:nvSpPr>
        <p:spPr>
          <a:xfrm>
            <a:off x="3295292" y="6022194"/>
            <a:ext cx="770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 dirty="0"/>
              <a:t>https://www.terviseamet.ee/sites/default/files/documents/2025-10/Puukentsefaliidi%20revaktsineerimise%20skeemi%20uuendamine_23.10.25.pdf</a:t>
            </a:r>
          </a:p>
        </p:txBody>
      </p:sp>
    </p:spTree>
    <p:extLst>
      <p:ext uri="{BB962C8B-B14F-4D97-AF65-F5344CB8AC3E}">
        <p14:creationId xmlns:p14="http://schemas.microsoft.com/office/powerpoint/2010/main" val="3531560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24783-552A-4D08-9B3F-3A3A5BEDD4E1}"/>
              </a:ext>
            </a:extLst>
          </p:cNvPr>
          <p:cNvSpPr txBox="1"/>
          <p:nvPr/>
        </p:nvSpPr>
        <p:spPr>
          <a:xfrm>
            <a:off x="3058886" y="2612572"/>
            <a:ext cx="751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/>
              <a:t>Tänan 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6942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883F7D-301B-4D49-AA08-4498E31C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828" y="544286"/>
            <a:ext cx="8991601" cy="4898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71A90E-327C-4E30-9D60-66A07C430F5F}"/>
              </a:ext>
            </a:extLst>
          </p:cNvPr>
          <p:cNvSpPr txBox="1"/>
          <p:nvPr/>
        </p:nvSpPr>
        <p:spPr>
          <a:xfrm>
            <a:off x="772885" y="-8577"/>
            <a:ext cx="11134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t-EE" sz="4000" dirty="0"/>
              <a:t> Puukentsefaliidi </a:t>
            </a:r>
            <a:r>
              <a:rPr lang="et-EE" sz="4000" dirty="0">
                <a:solidFill>
                  <a:srgbClr val="C00000"/>
                </a:solidFill>
              </a:rPr>
              <a:t>revaktsineerimise uuendused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03275-0F8C-47C3-B3DF-1F89E4654E04}"/>
              </a:ext>
            </a:extLst>
          </p:cNvPr>
          <p:cNvSpPr txBox="1"/>
          <p:nvPr/>
        </p:nvSpPr>
        <p:spPr>
          <a:xfrm>
            <a:off x="1135605" y="5334002"/>
            <a:ext cx="942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 dirty="0">
                <a:solidFill>
                  <a:srgbClr val="C00000"/>
                </a:solidFill>
              </a:rPr>
              <a:t>IPEK 03.09.2025 otsused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 dirty="0"/>
              <a:t>Kui inimesel on puukentsefaliidi vastase vaktsineerimise intervall pikem kui eespool soovitatud, siis jätkata vaktsineerimist sealt, kus see enne pooleli jäi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 dirty="0"/>
              <a:t>Kiirendatud puukentsefaliidi vastasel vaktsineerimisel lähtuda vastavalt pakendi infolehes ravimitootja poolt toodud immuniseerimisskeemist.</a:t>
            </a:r>
          </a:p>
        </p:txBody>
      </p:sp>
    </p:spTree>
    <p:extLst>
      <p:ext uri="{BB962C8B-B14F-4D97-AF65-F5344CB8AC3E}">
        <p14:creationId xmlns:p14="http://schemas.microsoft.com/office/powerpoint/2010/main" val="197005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798D77-7E77-4992-998D-36051C6D8926}"/>
              </a:ext>
            </a:extLst>
          </p:cNvPr>
          <p:cNvSpPr txBox="1"/>
          <p:nvPr/>
        </p:nvSpPr>
        <p:spPr>
          <a:xfrm>
            <a:off x="1143001" y="212456"/>
            <a:ext cx="939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Laste ja noorte puukentsefaliidivastane vaktsineerimisskeem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543B5-114B-4526-8A50-C273E2D8F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9" y="864679"/>
            <a:ext cx="10099222" cy="57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5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1AE6-1AA3-45C2-8821-06DFE5BA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/>
          </a:bodyPr>
          <a:lstStyle/>
          <a:p>
            <a:r>
              <a:rPr lang="et-EE" sz="2400" b="1" dirty="0">
                <a:latin typeface="+mn-lt"/>
              </a:rPr>
              <a:t>Näide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252A-06E7-4232-93F0-576135341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458"/>
            <a:ext cx="9742714" cy="5051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dirty="0"/>
              <a:t>2- aastane laps:</a:t>
            </a:r>
          </a:p>
          <a:p>
            <a:pPr marL="0" indent="0">
              <a:buNone/>
            </a:pPr>
            <a:r>
              <a:rPr lang="et-EE" dirty="0"/>
              <a:t>1. doos – valitud kuupäev </a:t>
            </a:r>
          </a:p>
          <a:p>
            <a:pPr marL="0" indent="0">
              <a:buNone/>
            </a:pPr>
            <a:r>
              <a:rPr lang="et-EE" dirty="0"/>
              <a:t>2. doos: 1 kuni 3 kuud hiljem (tavaliselt jõuame teha ühel hooajal)</a:t>
            </a:r>
          </a:p>
          <a:p>
            <a:pPr marL="0" indent="0">
              <a:buNone/>
            </a:pPr>
            <a:r>
              <a:rPr lang="et-EE" dirty="0"/>
              <a:t>3. doos: 9 – 12 kuud hiljem 2.doosist (laps 3- aastane)</a:t>
            </a:r>
          </a:p>
          <a:p>
            <a:pPr marL="0" indent="0">
              <a:buNone/>
            </a:pPr>
            <a:r>
              <a:rPr lang="et-EE" dirty="0"/>
              <a:t>1. </a:t>
            </a:r>
            <a:r>
              <a:rPr lang="et-EE" dirty="0" err="1"/>
              <a:t>revaktsineerimine</a:t>
            </a:r>
            <a:r>
              <a:rPr lang="et-EE" dirty="0"/>
              <a:t> on 3 aastat pärast 3.doosi (laps 6- aastane)</a:t>
            </a:r>
          </a:p>
          <a:p>
            <a:r>
              <a:rPr lang="et-EE" dirty="0"/>
              <a:t>Järgmised revaktsineerimised iga 10 aasta pärast: </a:t>
            </a:r>
            <a:r>
              <a:rPr lang="et-EE" u="sng" dirty="0"/>
              <a:t>(6 + 10) ehk 16- aastaselt, 26- aastaselt, 36- aastaselt, 46- aastaselt </a:t>
            </a:r>
            <a:r>
              <a:rPr lang="et-EE" dirty="0"/>
              <a:t>jne</a:t>
            </a:r>
          </a:p>
          <a:p>
            <a:r>
              <a:rPr lang="et-EE" dirty="0"/>
              <a:t>Alates 50.- aastast on revaktsineerimised 5 aasta järgi; </a:t>
            </a:r>
            <a:r>
              <a:rPr lang="et-EE" u="sng" dirty="0"/>
              <a:t>järgmine kord oleks nt (46 + 5) ehk 51- aastaselt</a:t>
            </a:r>
            <a:r>
              <a:rPr lang="et-EE" dirty="0"/>
              <a:t>, sest meie näites isik juba 50 lähedal (46- aastane) ja 10 aastane vahe jääks seekord liiga </a:t>
            </a:r>
            <a:r>
              <a:rPr lang="et-EE" dirty="0" err="1"/>
              <a:t>pikakas</a:t>
            </a:r>
            <a:r>
              <a:rPr lang="et-EE" dirty="0"/>
              <a:t>, </a:t>
            </a:r>
            <a:r>
              <a:rPr lang="et-EE" u="sng" dirty="0"/>
              <a:t>edasi 56- aastaselt, 61- aastaselt</a:t>
            </a:r>
          </a:p>
          <a:p>
            <a:r>
              <a:rPr lang="et-EE" dirty="0"/>
              <a:t>Üle 60-aastastel </a:t>
            </a:r>
            <a:r>
              <a:rPr lang="et-EE" dirty="0" err="1"/>
              <a:t>revaktsineerimiste</a:t>
            </a:r>
            <a:r>
              <a:rPr lang="et-EE" dirty="0"/>
              <a:t> vahe 3 aastat; </a:t>
            </a:r>
            <a:r>
              <a:rPr lang="et-EE" u="sng" dirty="0"/>
              <a:t>seega meie näites oleval isikul (61 + 3) on 64-aastaselt, 67-aastaselt</a:t>
            </a:r>
            <a:r>
              <a:rPr lang="et-EE" dirty="0"/>
              <a:t> jne</a:t>
            </a:r>
          </a:p>
        </p:txBody>
      </p:sp>
    </p:spTree>
    <p:extLst>
      <p:ext uri="{BB962C8B-B14F-4D97-AF65-F5344CB8AC3E}">
        <p14:creationId xmlns:p14="http://schemas.microsoft.com/office/powerpoint/2010/main" val="241859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50793-DE98-4547-A64A-1AFC5D2DC7A0}"/>
              </a:ext>
            </a:extLst>
          </p:cNvPr>
          <p:cNvSpPr txBox="1"/>
          <p:nvPr/>
        </p:nvSpPr>
        <p:spPr>
          <a:xfrm>
            <a:off x="293914" y="696686"/>
            <a:ext cx="2645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Seni vaktsineerimata ja mittepõdenud täiskasvanu</a:t>
            </a:r>
          </a:p>
          <a:p>
            <a:endParaRPr lang="et-EE" sz="2400" b="1" dirty="0"/>
          </a:p>
          <a:p>
            <a:endParaRPr lang="et-EE" sz="2400" b="1" dirty="0"/>
          </a:p>
          <a:p>
            <a:r>
              <a:rPr lang="et-EE" sz="2400" dirty="0"/>
              <a:t>Encepur adult</a:t>
            </a:r>
          </a:p>
          <a:p>
            <a:r>
              <a:rPr lang="et-EE" sz="2400" dirty="0"/>
              <a:t>või</a:t>
            </a:r>
          </a:p>
          <a:p>
            <a:r>
              <a:rPr lang="et-EE" sz="2400" dirty="0"/>
              <a:t>Ticovac 0.5 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892B1-994B-4BA0-BD2F-25F45FBD5614}"/>
              </a:ext>
            </a:extLst>
          </p:cNvPr>
          <p:cNvSpPr txBox="1"/>
          <p:nvPr/>
        </p:nvSpPr>
        <p:spPr>
          <a:xfrm>
            <a:off x="1502228" y="52463"/>
            <a:ext cx="976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Täiskasvanute puukentsefaliidivastane vaktsineerimise skeem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A114B-3DBE-4AE7-BE83-188BDE68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3" y="575683"/>
            <a:ext cx="7195457" cy="60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8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E30D-FF8B-45AE-BEEE-AFA973B8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>
            <a:normAutofit/>
          </a:bodyPr>
          <a:lstStyle/>
          <a:p>
            <a:r>
              <a:rPr lang="et-EE" sz="2400" b="1" dirty="0">
                <a:latin typeface="+mn-lt"/>
              </a:rPr>
              <a:t>Näide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5CE2C-F0D8-495C-821A-C9E5AFEA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89" y="1007649"/>
            <a:ext cx="10515600" cy="4979533"/>
          </a:xfrm>
        </p:spPr>
        <p:txBody>
          <a:bodyPr>
            <a:normAutofit lnSpcReduction="10000"/>
          </a:bodyPr>
          <a:lstStyle/>
          <a:p>
            <a:r>
              <a:rPr lang="et-EE" dirty="0"/>
              <a:t>45- aastane esmane vaktsineerija</a:t>
            </a:r>
          </a:p>
          <a:p>
            <a:r>
              <a:rPr lang="et-EE" dirty="0"/>
              <a:t>1. doos valitud kuupäev</a:t>
            </a:r>
          </a:p>
          <a:p>
            <a:r>
              <a:rPr lang="et-EE" dirty="0"/>
              <a:t>2 doos 1 – 3 kuud hiljem</a:t>
            </a:r>
          </a:p>
          <a:p>
            <a:r>
              <a:rPr lang="et-EE" dirty="0"/>
              <a:t>3. doos 9 – 12 kuud 2. doosist hiljem (46- aastane)</a:t>
            </a:r>
          </a:p>
          <a:p>
            <a:r>
              <a:rPr lang="et-EE" dirty="0"/>
              <a:t>1. revaktsineerimine 3 aastat peale 3. doosi  (49- aastane)</a:t>
            </a:r>
          </a:p>
          <a:p>
            <a:r>
              <a:rPr lang="et-EE" dirty="0"/>
              <a:t>Järgmised revaktsineerimised (50 – 60 aastat) on 5 aastaste vahedega </a:t>
            </a:r>
            <a:r>
              <a:rPr lang="et-EE" u="sng" dirty="0"/>
              <a:t>(meie näites isik nüüd 49- aastane, juba </a:t>
            </a:r>
            <a:r>
              <a:rPr lang="et-EE" u="sng" dirty="0" err="1"/>
              <a:t>revaktsineeriks</a:t>
            </a:r>
            <a:r>
              <a:rPr lang="et-EE" u="sng" dirty="0"/>
              <a:t> nagu 50-aastast ehk (49 + 5) 54- aastaselt, edasi 59- aastaselt</a:t>
            </a:r>
            <a:r>
              <a:rPr lang="et-EE" dirty="0"/>
              <a:t>, </a:t>
            </a:r>
          </a:p>
          <a:p>
            <a:r>
              <a:rPr lang="et-EE" dirty="0"/>
              <a:t>Alates 60+ </a:t>
            </a:r>
            <a:r>
              <a:rPr lang="et-EE" dirty="0" err="1"/>
              <a:t>revaktsineerime</a:t>
            </a:r>
            <a:r>
              <a:rPr lang="et-EE" dirty="0"/>
              <a:t> iga 3 aasta tagant; </a:t>
            </a:r>
            <a:r>
              <a:rPr lang="et-EE" u="sng" dirty="0"/>
              <a:t>meie näites isik juba praktiliselt 60, ehk </a:t>
            </a:r>
            <a:r>
              <a:rPr lang="et-EE" u="sng" dirty="0" err="1"/>
              <a:t>revaktsineeriks</a:t>
            </a:r>
            <a:r>
              <a:rPr lang="et-EE" u="sng" dirty="0"/>
              <a:t> nüüd (59 + 3) 62- aastaselt, edasi 65- aastaselt, 68-aastaselt jne</a:t>
            </a:r>
          </a:p>
        </p:txBody>
      </p:sp>
    </p:spTree>
    <p:extLst>
      <p:ext uri="{BB962C8B-B14F-4D97-AF65-F5344CB8AC3E}">
        <p14:creationId xmlns:p14="http://schemas.microsoft.com/office/powerpoint/2010/main" val="28302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5B5F8-2902-4D7C-B085-5D6712A5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07" y="136805"/>
            <a:ext cx="9003786" cy="636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155BD-3160-42DD-9099-E7F83DC5F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54"/>
            <a:ext cx="12191999" cy="64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3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950</Words>
  <Application>Microsoft Office PowerPoint</Application>
  <PresentationFormat>Widescreen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Puukentsefaliidi vastase revaktsineerimise skeemi muutused.  Pneumokokknakkuse riskirühmade laiendatud loetelu ja vaktsineerimisskeemid.</vt:lpstr>
      <vt:lpstr>PowerPoint Presentation</vt:lpstr>
      <vt:lpstr>PowerPoint Presentation</vt:lpstr>
      <vt:lpstr>PowerPoint Presentation</vt:lpstr>
      <vt:lpstr>Näide 1</vt:lpstr>
      <vt:lpstr>PowerPoint Presentation</vt:lpstr>
      <vt:lpstr>Näide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Üldised põhimõtted pneumokokk- vaktsineerimise ajastamisel immuunvastust langetava ravi korral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Leelo Moosar</dc:creator>
  <cp:lastModifiedBy>Leelo Moosar</cp:lastModifiedBy>
  <cp:revision>88</cp:revision>
  <dcterms:created xsi:type="dcterms:W3CDTF">2026-01-24T12:46:59Z</dcterms:created>
  <dcterms:modified xsi:type="dcterms:W3CDTF">2026-01-30T09:34:46Z</dcterms:modified>
</cp:coreProperties>
</file>