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6239" r:id="rId3"/>
    <p:sldId id="6240" r:id="rId4"/>
    <p:sldId id="6241" r:id="rId5"/>
    <p:sldId id="6242" r:id="rId6"/>
    <p:sldId id="6243" r:id="rId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CC76E-6C87-12FB-C0CD-BDC3515F3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E2F039-A5E2-066D-91D5-D84DC9F70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8534E-9B34-36DE-E5C3-86ED2069F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835A5-A393-1A04-02A3-3716B27D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7F891-9194-92F4-8C0D-4530B5CC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7638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03BC-2183-1042-3C4E-2DE0011FF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A13D4E-D8D3-E2A6-CED4-EDABC1B90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4FB16-AF02-4576-6264-BBEDC254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A5708-CABA-2246-6E2D-518CF9CAD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CCD03-7390-CCB0-E039-58FC8F040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872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FE63A-72B6-8FED-36E9-F931D946C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369668-FB36-5AD0-599C-0FAB0A2EE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A9CC9-08D2-5736-638D-03DEA3D3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9BAAF-C4CB-B536-4B95-528CF4EF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5F5F8-DAA6-3F70-7C68-BB8A788A4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99179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A0D-2B28-5E9A-5BFA-8700380AD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3B919-0742-1E24-95B3-7912E9A3A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12508-8CB5-F83C-AD76-DCC655C3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72294-10FF-B7AE-E195-261448978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A8535-777A-C1F1-EEA9-5C58CC05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019072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EEC0F-A688-370B-5495-A4700FB1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50D91-A552-5AA9-A997-D898BE9E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BC4F6-8D4C-9B0F-56EF-D7548FB4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1DBC-F545-1493-8D16-F5AEA5BA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DE3C-742F-AF1B-D871-F9EA7327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052448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D4B8-B474-D811-4516-03B8044A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F3BE-9AC7-0776-6A6A-E791404E4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F0E3E-D3DF-317B-AB00-5494B7EA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6E4F7-5938-CE8C-93DA-8B46EA3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E1ABA-5193-0F9E-42C6-EADCC03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8274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DDEB2-C3C9-62EE-DB05-22A11985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9302-09D9-4C32-323C-B18A6D32B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2725A-769E-90ED-1466-48D266548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E4FC9-0CC2-F91F-C7EA-6018BEA1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9F7A8-5688-76C8-40F4-1C3916F9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62F88-D553-8341-6861-5C884D1F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262992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04428-2FAA-7BA6-19BA-5277DD3A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A517E-4BC9-8F42-3198-B7407B75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3533B-DF76-0040-3BAF-4A7AF2643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5516D-2B3F-4803-4A94-80DE83816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EE4CB-AA2B-70A4-DDD7-E8C10A299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D1896E-D5BC-53BC-26EB-9F21D566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2453D5-3A74-8285-3A49-84A63ADA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A5B2A4-B8A6-99DE-A48E-7E47E5038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186357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ADA9-824A-EBA2-519A-78B8AE22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AD58B-3BB4-AF85-12BC-64D8218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B81BC-E553-003B-7C86-2C542183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2EB52-1FAD-56F1-2B8E-8B330508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3409252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870EF-AF4D-BE74-1AB5-98566555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C7C60-9657-CB47-C481-20B30828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8555E-A1FD-0F73-9A98-8FD10587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701363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EA5A7-7875-942C-DD3E-68213C56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AE178-FE03-F780-AF84-9740B80ED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CFC0A-103B-34D3-BD68-80CC2D32D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BADC2-60A3-B59E-B4B7-DD16863D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82D44-07BB-8264-1807-EDB7023F7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C0C80-9BBE-732A-6156-0DF93FF0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85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F3C7-AE1B-BFB2-3885-BCD6303E6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5504E-7E23-2E23-A757-C46D1EA02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55794-145C-5F12-1F06-E03FAFCB3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9BF9-812A-4527-B4C3-3151FF5B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DDA77-19D7-6BE3-A371-E868EDF1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7655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858B-285B-D86A-B204-2AB6F1A6E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489B9D-45F1-381E-C837-024F996A4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E0C28-15B5-4A7A-7481-893C461DD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33EC2-02C9-D878-1EF3-BF9FA747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DD477-BF79-14D2-8EE7-6741A6A9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54231-3C2B-9A59-6178-2AEE7F70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57027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2B0AE-013F-3486-2EDA-7949BCF3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14B7F-A9DC-5C31-DC75-26E435E64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6A14C-9E35-6FDE-14FB-FAED5392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AA908-CDD0-29DC-380F-3A2E76B2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D0A9F-2260-51E3-8DC4-E8D7C09C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064878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BD4F2B-5214-A077-694D-4D4976379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68AC5-74CD-3187-0DC0-B5AB9CACD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75C4F-284D-504F-381D-3B08BEB22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2F379-31A0-6418-43D1-DC170D5C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1BD6D-CED1-D8D2-A09B-26FB1959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11160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42DE7-406C-A23D-DF35-7C2C6B536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912B0-A72B-0986-C794-4E24B1EA7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A8958-E22C-26A7-FEAD-E929089AB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997A9-184F-C0B0-0AA5-C59D296A3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F1FF2-66E5-5332-2E4D-60595930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979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D09C0-532B-EC42-F002-63A545D2C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2D88-FF11-9D6C-8A43-90C5437451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35E7D-86D8-CF6E-C3A8-97F2463A3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4D2A8-620E-8B91-8500-05FE8A479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CA980-E277-CD1A-C972-8EB944D20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99B03-5467-0F35-965C-C10CDC029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2216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46AEC-9607-5108-9EE2-7B42CFB65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A24D5-C130-938B-2193-EDEC6598C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DF428-2325-1CEB-851F-72A027803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F3957-1953-272E-CF71-2675A8CA1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2B446F-32A2-3C88-6ADD-6AA6B7626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AE10C1-B023-24F1-C597-A6AF7F509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3A13E0-B500-6CC7-F766-E1AB8057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48C22C-2440-721C-1A7B-A2006E188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501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70EF8-5741-E0FE-E020-146307252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A9953-85D6-441A-9FA3-2A5D91B2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FBDA0-7531-6573-24F6-7B241F3DA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6BBFA-BD3D-9B22-A569-562834F5B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651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D925E1-4AD3-0F18-BD91-5EA04C96E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6FCAA5-C6FC-D968-12D4-0512E1E17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F7D12-9A5D-B349-4B03-3E663EBE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3303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5B890-2379-95A0-ABFF-F930C854E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B9C16-341E-E6C1-A62E-2A0AF74FE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5021A-BBE4-E858-AB94-1B9115637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0DDC4-EB86-157D-33F9-A75A5F06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424D4-7346-218A-1C62-69C778C8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B4E9-849B-BD23-761B-7F28CC69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8448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DF20A-85CD-14CA-5601-29722CAA3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E3CFD-24C4-E63B-4CC7-E52E054A51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90E80-B77E-CB62-9C48-51EF3C4F6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93C17-972C-621F-304D-D01205B1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9CE53E-A823-B6A9-BB55-50D2FDEB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EDB78-B4A2-0C1F-184B-3AF21E6F9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884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97116F-B9EC-549C-24BD-58334866E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537CC-5F3B-E1C6-6835-E4A404A73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A735D-3B00-D6CF-A9AA-9899744A0D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977681-C14A-4AC4-B29F-D0B06DFC9853}" type="datetimeFigureOut">
              <a:rPr lang="et-EE" smtClean="0"/>
              <a:t>21.01.2026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F1B4D-5F0B-43FB-BC41-E5DBA2BDA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D8A55-4538-C619-7284-7E4136C8E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A3E02-6E1E-4E05-88C5-E5DA8D4134E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68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20B8C-D548-BD78-3F77-AE11DB52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C938F-3D6E-F74D-DFE4-C0B6127CA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2DF4-8D84-3E45-7218-3C7C0C9BD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EF20DC-C6AF-5745-844F-53940A076679}" type="datetimeFigureOut">
              <a:rPr lang="en-EE" smtClean="0"/>
              <a:t>01/21/2026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2F91B-928C-23DD-F73F-B32CCD039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93031-920B-4DB0-8BFF-59C964FA4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00938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25565-6C74-B980-B8C6-99585D160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30688-A517-F43D-8E65-C7A89DC3D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Pearahasisesed koodid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3FF8C-3B58-F72C-ACB0-89539C587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9"/>
            <a:ext cx="9850368" cy="4091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Uued koodid loetelus:</a:t>
            </a:r>
          </a:p>
          <a:p>
            <a:pPr marL="0" indent="0">
              <a:buNone/>
            </a:pPr>
            <a:r>
              <a:rPr lang="et-EE" dirty="0"/>
              <a:t>9111 Üldarsti kontaktvastuvõtt</a:t>
            </a:r>
          </a:p>
          <a:p>
            <a:pPr marL="0" indent="0">
              <a:buNone/>
            </a:pPr>
            <a:r>
              <a:rPr lang="et-EE" dirty="0"/>
              <a:t>9112 Üldarsti koduvisiit</a:t>
            </a:r>
          </a:p>
          <a:p>
            <a:pPr marL="0" indent="0">
              <a:buNone/>
            </a:pPr>
            <a:r>
              <a:rPr lang="et-EE" dirty="0"/>
              <a:t>9113 Üldarsti telefoni teel toimunud patsiendinõustamine </a:t>
            </a:r>
          </a:p>
          <a:p>
            <a:pPr marL="0" indent="0">
              <a:buNone/>
            </a:pPr>
            <a:r>
              <a:rPr lang="et-EE" dirty="0"/>
              <a:t>9114 Üldarsti digiteenindusplatvormi teel toimunud patsiendinõustamine</a:t>
            </a:r>
          </a:p>
          <a:p>
            <a:pPr marL="0" indent="0">
              <a:buNone/>
            </a:pPr>
            <a:r>
              <a:rPr lang="et-EE" dirty="0"/>
              <a:t>9115 Töö patsiendi andmetega</a:t>
            </a:r>
          </a:p>
          <a:p>
            <a:pPr marL="0" indent="0">
              <a:buNone/>
            </a:pPr>
            <a:r>
              <a:rPr lang="et-EE" dirty="0"/>
              <a:t>9116 Retsepti pikendamine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n-EE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FDB25B3F-96D0-C472-E83B-111F22865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  <a:prstGeom prst="rect">
            <a:avLst/>
          </a:prstGeom>
        </p:spPr>
      </p:pic>
      <p:sp>
        <p:nvSpPr>
          <p:cNvPr id="5" name="Preparation 4">
            <a:extLst>
              <a:ext uri="{FF2B5EF4-FFF2-40B4-BE49-F238E27FC236}">
                <a16:creationId xmlns:a16="http://schemas.microsoft.com/office/drawing/2014/main" id="{B78152E6-D5B2-CB1A-2ECB-EDC01A4E515B}"/>
              </a:ext>
            </a:extLst>
          </p:cNvPr>
          <p:cNvSpPr/>
          <p:nvPr/>
        </p:nvSpPr>
        <p:spPr>
          <a:xfrm rot="21069427">
            <a:off x="6301036" y="5285712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073A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77749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A8CE1-01F7-3C12-16EF-BCFB56023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AF33D-FBDC-5F7B-21C6-AD5D2ED5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Pearahasisesed koodid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C000-6857-8679-5300-6442AB479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9"/>
            <a:ext cx="9850368" cy="4091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koodi 9115 </a:t>
            </a:r>
            <a:r>
              <a:rPr lang="et-EE" dirty="0"/>
              <a:t>Töö patsiendi andmetega kodeeritakse raviarvetele siis, kui tervishoiutöötaja tegeleb patsiendi terviseandmetega tervishoiuteenuse korraldamise eesmärgil ilma patsiendi osaluseta. Antud tegevusele ei eelne ega järgne </a:t>
            </a:r>
            <a:r>
              <a:rPr lang="et-EE" b="1" u="sng" dirty="0"/>
              <a:t>sama tervishoiutöötaja</a:t>
            </a:r>
            <a:r>
              <a:rPr lang="et-EE" dirty="0"/>
              <a:t> poolt patsiendi vastuvõttu </a:t>
            </a:r>
            <a:r>
              <a:rPr lang="et-EE" b="1" u="sng" dirty="0"/>
              <a:t>samal päeval</a:t>
            </a:r>
            <a:r>
              <a:rPr lang="et-EE" dirty="0"/>
              <a:t>. </a:t>
            </a:r>
          </a:p>
          <a:p>
            <a:pPr marL="0" indent="0">
              <a:buNone/>
            </a:pPr>
            <a:r>
              <a:rPr lang="et-EE" b="1" dirty="0"/>
              <a:t>koodi 9116 </a:t>
            </a:r>
            <a:r>
              <a:rPr lang="et-EE" dirty="0"/>
              <a:t>Retsepti pikendamine kantakse raviarvele juhul, kui patsient on soovinud retsepti pikendamist digiteenindusplatvormi või telefoni teel ning ei ole toimunud patsiendi nõustamist ega vastuvõttu.</a:t>
            </a:r>
            <a:endParaRPr lang="en-EE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D73367A8-2009-9972-AD0E-3B305DA5BC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  <a:prstGeom prst="rect">
            <a:avLst/>
          </a:prstGeom>
        </p:spPr>
      </p:pic>
      <p:sp>
        <p:nvSpPr>
          <p:cNvPr id="5" name="Preparation 4">
            <a:extLst>
              <a:ext uri="{FF2B5EF4-FFF2-40B4-BE49-F238E27FC236}">
                <a16:creationId xmlns:a16="http://schemas.microsoft.com/office/drawing/2014/main" id="{DA19321C-BCA6-0C3C-AD50-E8A7ACF233DB}"/>
              </a:ext>
            </a:extLst>
          </p:cNvPr>
          <p:cNvSpPr/>
          <p:nvPr/>
        </p:nvSpPr>
        <p:spPr>
          <a:xfrm rot="21069427">
            <a:off x="6301036" y="5285712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073A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9189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B8E83-8D10-D4BB-2C1C-20ED192D7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0F72B-299A-2B1C-F1A6-E33C872E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Pearahasisesed koodid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0DE1E-53B8-B308-1103-18D744A33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9"/>
            <a:ext cx="9850368" cy="4091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kood 9061 </a:t>
            </a:r>
            <a:r>
              <a:rPr lang="et-EE" dirty="0" err="1"/>
              <a:t>Pereõe</a:t>
            </a:r>
            <a:r>
              <a:rPr lang="et-EE" dirty="0"/>
              <a:t> kontaktvastuvõtt kodeeritakse raviarvele siis, kui kindlustatu on pöördunud </a:t>
            </a:r>
            <a:r>
              <a:rPr lang="et-EE" dirty="0" err="1"/>
              <a:t>pereõe</a:t>
            </a:r>
            <a:r>
              <a:rPr lang="et-EE" dirty="0"/>
              <a:t> vastuvõtule perearstikeskusesse ning kindlustatut on nõustanud pereõde või koos nõustamisega on pereõde viinud läbi erinevaid käelisi tegevusi. Koodi 9061 kasutatakse koos immuniseerimise teenuskoodidega. Koodi 9061 – </a:t>
            </a:r>
            <a:r>
              <a:rPr lang="et-EE" dirty="0" err="1"/>
              <a:t>pereõe</a:t>
            </a:r>
            <a:r>
              <a:rPr lang="et-EE" dirty="0"/>
              <a:t> kontaktvastuvõtt ei kodeerita raviarvele koos koodiga 9062 – </a:t>
            </a:r>
            <a:r>
              <a:rPr lang="et-EE" dirty="0" err="1"/>
              <a:t>pereõe</a:t>
            </a:r>
            <a:r>
              <a:rPr lang="et-EE" dirty="0"/>
              <a:t> õendustoiming (käeline tegevus).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n-EE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BB0CBF56-562D-6C5A-7569-1BFD467E4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  <a:prstGeom prst="rect">
            <a:avLst/>
          </a:prstGeom>
        </p:spPr>
      </p:pic>
      <p:sp>
        <p:nvSpPr>
          <p:cNvPr id="5" name="Preparation 4">
            <a:extLst>
              <a:ext uri="{FF2B5EF4-FFF2-40B4-BE49-F238E27FC236}">
                <a16:creationId xmlns:a16="http://schemas.microsoft.com/office/drawing/2014/main" id="{08A6F9A8-C8EB-5E56-BCA7-494CD0D7E77F}"/>
              </a:ext>
            </a:extLst>
          </p:cNvPr>
          <p:cNvSpPr/>
          <p:nvPr/>
        </p:nvSpPr>
        <p:spPr>
          <a:xfrm rot="21069427">
            <a:off x="6301036" y="5285712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073A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282905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631B7-ADC2-EB87-11E8-201BC7166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61951-824A-012F-A7C5-65EEC3080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Pearahasisesed koodid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738D-FE33-BCA1-FA6C-79AB2591FB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9"/>
            <a:ext cx="9850368" cy="4091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kood 9062 </a:t>
            </a:r>
            <a:r>
              <a:rPr lang="et-EE" dirty="0" err="1"/>
              <a:t>Pereõe</a:t>
            </a:r>
            <a:r>
              <a:rPr lang="et-EE" dirty="0"/>
              <a:t> õendustoiming (käeline tegevus) kodeeritakse raviarvele juhul, kui käelise tegevuse juures ei toimu patsiendi nõustamist (nt ainult vereanalüüside võtmine või muud lühiajalised protseduurid). Kood 9062 – </a:t>
            </a:r>
            <a:r>
              <a:rPr lang="et-EE" dirty="0" err="1"/>
              <a:t>pereõe</a:t>
            </a:r>
            <a:r>
              <a:rPr lang="et-EE" dirty="0"/>
              <a:t> õendustoiming (käeline tegevus) ei kodeerita raviarvele koos immuniseerimisalaste koodidega ega koodiga 9061 – </a:t>
            </a:r>
            <a:r>
              <a:rPr lang="et-EE" dirty="0" err="1"/>
              <a:t>pereõe</a:t>
            </a:r>
            <a:r>
              <a:rPr lang="et-EE" dirty="0"/>
              <a:t> kontaktvastuvõtt.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n-EE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C8D783B4-41EF-D197-3A7A-69B947A24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  <a:prstGeom prst="rect">
            <a:avLst/>
          </a:prstGeom>
        </p:spPr>
      </p:pic>
      <p:sp>
        <p:nvSpPr>
          <p:cNvPr id="5" name="Preparation 4">
            <a:extLst>
              <a:ext uri="{FF2B5EF4-FFF2-40B4-BE49-F238E27FC236}">
                <a16:creationId xmlns:a16="http://schemas.microsoft.com/office/drawing/2014/main" id="{5962C39B-374C-B43C-E79B-6F89811BB02C}"/>
              </a:ext>
            </a:extLst>
          </p:cNvPr>
          <p:cNvSpPr/>
          <p:nvPr/>
        </p:nvSpPr>
        <p:spPr>
          <a:xfrm rot="21069427">
            <a:off x="6301036" y="5285712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073A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968605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41D24-5E83-8BFF-6BBE-DBADF137F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CFA6-EACB-2941-4ADC-0E013820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Pearahasisesed koodid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B0912-36A2-E125-6955-8EC45AA26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9"/>
            <a:ext cx="9850368" cy="4091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b="1" dirty="0"/>
              <a:t>kood 9044 </a:t>
            </a:r>
            <a:r>
              <a:rPr lang="et-EE" dirty="0"/>
              <a:t>Kroonilise haige nõustamist kodeeritakse visiidina raviarvel patsiendi nõustamisel perearstiabi kvaliteedisüsteemis nimetatud haigusseisundite korral. Nõustamise sisu peab kajastuma ravidokumendis. </a:t>
            </a:r>
          </a:p>
          <a:p>
            <a:pPr marL="0" indent="0">
              <a:buNone/>
            </a:pPr>
            <a:r>
              <a:rPr lang="et-EE" b="1" dirty="0"/>
              <a:t>koodi 9080 </a:t>
            </a:r>
            <a:r>
              <a:rPr lang="et-EE" dirty="0"/>
              <a:t>sisu kirjeldustes ravidokumentides lähtutakse ravijuhendist „Lapse tervise jälgimise juhend“ www.ravijuhend.ee määratletud ealise arstliku läbivaatuse toimumisel. Koodi 9080 kodeeritakse visiidina.</a:t>
            </a:r>
          </a:p>
          <a:p>
            <a:pPr marL="0" indent="0">
              <a:buNone/>
            </a:pPr>
            <a:endParaRPr lang="et-EE"/>
          </a:p>
          <a:p>
            <a:pPr marL="0" indent="0">
              <a:buNone/>
            </a:pPr>
            <a:endParaRPr lang="en-EE" dirty="0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CCACDA0D-1512-12CC-787E-BF3DDB25D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  <a:prstGeom prst="rect">
            <a:avLst/>
          </a:prstGeom>
        </p:spPr>
      </p:pic>
      <p:sp>
        <p:nvSpPr>
          <p:cNvPr id="5" name="Preparation 4">
            <a:extLst>
              <a:ext uri="{FF2B5EF4-FFF2-40B4-BE49-F238E27FC236}">
                <a16:creationId xmlns:a16="http://schemas.microsoft.com/office/drawing/2014/main" id="{3CA1C7CE-9535-FBF2-04E9-C0B7923099EF}"/>
              </a:ext>
            </a:extLst>
          </p:cNvPr>
          <p:cNvSpPr/>
          <p:nvPr/>
        </p:nvSpPr>
        <p:spPr>
          <a:xfrm rot="21069427">
            <a:off x="6301036" y="5285712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073A6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2844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265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Pearahasisesed koodid</vt:lpstr>
      <vt:lpstr>Pearahasisesed koodid</vt:lpstr>
      <vt:lpstr>Pearahasisesed koodid</vt:lpstr>
      <vt:lpstr>Pearahasisesed koodid</vt:lpstr>
      <vt:lpstr>Pearahasisesed koodid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Reelika Laht</dc:creator>
  <cp:lastModifiedBy>Reelika Laht</cp:lastModifiedBy>
  <cp:revision>2</cp:revision>
  <dcterms:created xsi:type="dcterms:W3CDTF">2026-01-15T06:49:37Z</dcterms:created>
  <dcterms:modified xsi:type="dcterms:W3CDTF">2026-01-22T05:55:15Z</dcterms:modified>
</cp:coreProperties>
</file>