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6" r:id="rId2"/>
    <p:sldMasterId id="2147483693" r:id="rId3"/>
  </p:sldMasterIdLst>
  <p:notesMasterIdLst>
    <p:notesMasterId r:id="rId28"/>
  </p:notesMasterIdLst>
  <p:sldIdLst>
    <p:sldId id="258" r:id="rId4"/>
    <p:sldId id="2147475447" r:id="rId5"/>
    <p:sldId id="2147475446" r:id="rId6"/>
    <p:sldId id="2147475449" r:id="rId7"/>
    <p:sldId id="2147475443" r:id="rId8"/>
    <p:sldId id="2147475436" r:id="rId9"/>
    <p:sldId id="2147475435" r:id="rId10"/>
    <p:sldId id="464" r:id="rId11"/>
    <p:sldId id="462" r:id="rId12"/>
    <p:sldId id="465" r:id="rId13"/>
    <p:sldId id="2147475434" r:id="rId14"/>
    <p:sldId id="268" r:id="rId15"/>
    <p:sldId id="318" r:id="rId16"/>
    <p:sldId id="2147475437" r:id="rId17"/>
    <p:sldId id="2147475450" r:id="rId18"/>
    <p:sldId id="2147475422" r:id="rId19"/>
    <p:sldId id="2147475433" r:id="rId20"/>
    <p:sldId id="2147475441" r:id="rId21"/>
    <p:sldId id="2147475448" r:id="rId22"/>
    <p:sldId id="2147475430" r:id="rId23"/>
    <p:sldId id="2147475438" r:id="rId24"/>
    <p:sldId id="2147475440" r:id="rId25"/>
    <p:sldId id="2147475428" r:id="rId26"/>
    <p:sldId id="214747542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i_t__leh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290147964922952E-2"/>
          <c:y val="2.8560446217802755E-2"/>
          <c:w val="0.91097155120135664"/>
          <c:h val="0.879882387348806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TB muud korduvravi juhud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3611111111111211E-2"/>
                  <c:y val="2.7192386131883073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539-433F-9B24-58EB6BB4111F}"/>
                </c:ext>
              </c:extLst>
            </c:dLbl>
            <c:dLbl>
              <c:idx val="1"/>
              <c:layout>
                <c:manualLayout>
                  <c:x val="-2.3611111111111211E-2"/>
                  <c:y val="8.157715839565172E-3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539-433F-9B24-58EB6BB4111F}"/>
                </c:ext>
              </c:extLst>
            </c:dLbl>
            <c:dLbl>
              <c:idx val="2"/>
              <c:layout>
                <c:manualLayout>
                  <c:x val="-2.3611111111111211E-2"/>
                  <c:y val="8.1577158395652639E-3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539-433F-9B24-58EB6BB4111F}"/>
                </c:ext>
              </c:extLst>
            </c:dLbl>
            <c:dLbl>
              <c:idx val="3"/>
              <c:layout>
                <c:manualLayout>
                  <c:x val="-1.6666666666666621E-2"/>
                  <c:y val="-2.9911624745071478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539-433F-9B24-58EB6BB4111F}"/>
                </c:ext>
              </c:extLst>
            </c:dLbl>
            <c:dLbl>
              <c:idx val="4"/>
              <c:layout>
                <c:manualLayout>
                  <c:x val="-3.1944444444444442E-2"/>
                  <c:y val="-2.7192386131883073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539-433F-9B24-58EB6BB4111F}"/>
                </c:ext>
              </c:extLst>
            </c:dLbl>
            <c:dLbl>
              <c:idx val="5"/>
              <c:layout>
                <c:manualLayout>
                  <c:x val="-3.333333333333334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539-433F-9B24-58EB6BB4111F}"/>
                </c:ext>
              </c:extLst>
            </c:dLbl>
            <c:dLbl>
              <c:idx val="6"/>
              <c:layout>
                <c:manualLayout>
                  <c:x val="-9.72222222222212E-3"/>
                  <c:y val="-1.3596193065941439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539-433F-9B24-58EB6BB4111F}"/>
                </c:ext>
              </c:extLst>
            </c:dLbl>
            <c:dLbl>
              <c:idx val="7"/>
              <c:layout>
                <c:manualLayout>
                  <c:x val="-1.1953412073490814E-2"/>
                  <c:y val="-6.4101232757191118E-3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539-433F-9B24-58EB6BB4111F}"/>
                </c:ext>
              </c:extLst>
            </c:dLbl>
            <c:dLbl>
              <c:idx val="8"/>
              <c:layout>
                <c:manualLayout>
                  <c:x val="-3.348458005249344E-2"/>
                  <c:y val="1.1911121578871305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539-433F-9B24-58EB6BB4111F}"/>
                </c:ext>
              </c:extLst>
            </c:dLbl>
            <c:dLbl>
              <c:idx val="9"/>
              <c:layout>
                <c:manualLayout>
                  <c:x val="-4.2212245177022906E-2"/>
                  <c:y val="2.6041347518853401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539-433F-9B24-58EB6BB4111F}"/>
                </c:ext>
              </c:extLst>
            </c:dLbl>
            <c:dLbl>
              <c:idx val="10"/>
              <c:layout>
                <c:manualLayout>
                  <c:x val="-1.4968152603498005E-2"/>
                  <c:y val="1.5689239405439599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539-433F-9B24-58EB6BB4111F}"/>
                </c:ext>
              </c:extLst>
            </c:dLbl>
            <c:dLbl>
              <c:idx val="11"/>
              <c:layout>
                <c:manualLayout>
                  <c:x val="-1.2298232129131351E-2"/>
                  <c:y val="1.0505581089954112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539-433F-9B24-58EB6BB4111F}"/>
                </c:ext>
              </c:extLst>
            </c:dLbl>
            <c:dLbl>
              <c:idx val="17"/>
              <c:layout>
                <c:manualLayout>
                  <c:x val="-1.017840721322767E-2"/>
                  <c:y val="1.6549667898987083E-2"/>
                </c:manualLayout>
              </c:layout>
              <c:spPr>
                <a:noFill/>
                <a:ln w="33465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539-433F-9B24-58EB6BB4111F}"/>
                </c:ext>
              </c:extLst>
            </c:dLbl>
            <c:dLbl>
              <c:idx val="18"/>
              <c:layout>
                <c:manualLayout>
                  <c:x val="-2.6276891398228563E-3"/>
                  <c:y val="1.4692376912298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539-433F-9B24-58EB6BB4111F}"/>
                </c:ext>
              </c:extLst>
            </c:dLbl>
            <c:dLbl>
              <c:idx val="19"/>
              <c:layout>
                <c:manualLayout>
                  <c:x val="-1.3138445699114475E-2"/>
                  <c:y val="1.4692376912298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539-433F-9B24-58EB6BB4111F}"/>
                </c:ext>
              </c:extLst>
            </c:dLbl>
            <c:dLbl>
              <c:idx val="22"/>
              <c:layout>
                <c:manualLayout>
                  <c:x val="2.3098687773798372E-2"/>
                  <c:y val="7.9593264952265621E-3"/>
                </c:manualLayout>
              </c:layout>
              <c:spPr>
                <a:noFill/>
                <a:ln w="33465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985401020586089E-2"/>
                      <c:h val="6.71493033069418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F09-468C-8D4F-707B820EA8B6}"/>
                </c:ext>
              </c:extLst>
            </c:dLbl>
            <c:spPr>
              <a:noFill/>
              <a:ln w="334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Sheet1!$B$1:$X$1</c:f>
              <c:numCache>
                <c:formatCode>General</c:formatCod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numCache>
            </c:numRef>
          </c:cat>
          <c:val>
            <c:numRef>
              <c:f>Sheet1!$B$2:$X$2</c:f>
              <c:numCache>
                <c:formatCode>General</c:formatCode>
                <c:ptCount val="23"/>
                <c:pt idx="0">
                  <c:v>104</c:v>
                </c:pt>
                <c:pt idx="1">
                  <c:v>65</c:v>
                </c:pt>
                <c:pt idx="2">
                  <c:v>44</c:v>
                </c:pt>
                <c:pt idx="3">
                  <c:v>33</c:v>
                </c:pt>
                <c:pt idx="4">
                  <c:v>18</c:v>
                </c:pt>
                <c:pt idx="5">
                  <c:v>17</c:v>
                </c:pt>
                <c:pt idx="6">
                  <c:v>20</c:v>
                </c:pt>
                <c:pt idx="7">
                  <c:v>29</c:v>
                </c:pt>
                <c:pt idx="8">
                  <c:v>33</c:v>
                </c:pt>
                <c:pt idx="9">
                  <c:v>27</c:v>
                </c:pt>
                <c:pt idx="10">
                  <c:v>23</c:v>
                </c:pt>
                <c:pt idx="11">
                  <c:v>20</c:v>
                </c:pt>
                <c:pt idx="12">
                  <c:v>23</c:v>
                </c:pt>
                <c:pt idx="13">
                  <c:v>10</c:v>
                </c:pt>
                <c:pt idx="14">
                  <c:v>11</c:v>
                </c:pt>
                <c:pt idx="15">
                  <c:v>4</c:v>
                </c:pt>
                <c:pt idx="16">
                  <c:v>4</c:v>
                </c:pt>
                <c:pt idx="17">
                  <c:v>2</c:v>
                </c:pt>
                <c:pt idx="18">
                  <c:v>2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0539-433F-9B24-58EB6BB4111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TB retsidiivid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5277777777777781E-2"/>
                  <c:y val="-4.0788579197824623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0539-433F-9B24-58EB6BB4111F}"/>
                </c:ext>
              </c:extLst>
            </c:dLbl>
            <c:dLbl>
              <c:idx val="1"/>
              <c:layout>
                <c:manualLayout>
                  <c:x val="-2.3611111111111211E-2"/>
                  <c:y val="-5.4384772263766173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539-433F-9B24-58EB6BB4111F}"/>
                </c:ext>
              </c:extLst>
            </c:dLbl>
            <c:dLbl>
              <c:idx val="2"/>
              <c:layout>
                <c:manualLayout>
                  <c:x val="-1.6666666666666701E-2"/>
                  <c:y val="-7.0700203942897541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0539-433F-9B24-58EB6BB4111F}"/>
                </c:ext>
              </c:extLst>
            </c:dLbl>
            <c:dLbl>
              <c:idx val="3"/>
              <c:layout>
                <c:manualLayout>
                  <c:x val="-1.6666666666666621E-2"/>
                  <c:y val="-6.7980965329707682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0539-433F-9B24-58EB6BB4111F}"/>
                </c:ext>
              </c:extLst>
            </c:dLbl>
            <c:dLbl>
              <c:idx val="4"/>
              <c:layout>
                <c:manualLayout>
                  <c:x val="-3.1944444444444442E-2"/>
                  <c:y val="-7.0700203942897541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0539-433F-9B24-58EB6BB4111F}"/>
                </c:ext>
              </c:extLst>
            </c:dLbl>
            <c:dLbl>
              <c:idx val="5"/>
              <c:layout>
                <c:manualLayout>
                  <c:x val="-3.333333333333334E-2"/>
                  <c:y val="-5.1665533650577841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0539-433F-9B24-58EB6BB4111F}"/>
                </c:ext>
              </c:extLst>
            </c:dLbl>
            <c:dLbl>
              <c:idx val="6"/>
              <c:layout>
                <c:manualLayout>
                  <c:x val="-9.9055118110239135E-3"/>
                  <c:y val="-5.3111226494376863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0539-433F-9B24-58EB6BB4111F}"/>
                </c:ext>
              </c:extLst>
            </c:dLbl>
            <c:dLbl>
              <c:idx val="7"/>
              <c:layout>
                <c:manualLayout>
                  <c:x val="-1.0564523184601925E-2"/>
                  <c:y val="-4.5176188462506067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0539-433F-9B24-58EB6BB4111F}"/>
                </c:ext>
              </c:extLst>
            </c:dLbl>
            <c:dLbl>
              <c:idx val="8"/>
              <c:layout>
                <c:manualLayout>
                  <c:x val="-2.7777887139107612E-2"/>
                  <c:y val="-5.1665533650577841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0539-433F-9B24-58EB6BB4111F}"/>
                </c:ext>
              </c:extLst>
            </c:dLbl>
            <c:dLbl>
              <c:idx val="9"/>
              <c:layout>
                <c:manualLayout>
                  <c:x val="-2.6049204052098408E-2"/>
                  <c:y val="-4.5277674474465887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0539-433F-9B24-58EB6BB4111F}"/>
                </c:ext>
              </c:extLst>
            </c:dLbl>
            <c:dLbl>
              <c:idx val="10"/>
              <c:layout>
                <c:manualLayout>
                  <c:x val="-1.4968152603498005E-2"/>
                  <c:y val="-2.6148732342399422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0539-433F-9B24-58EB6BB4111F}"/>
                </c:ext>
              </c:extLst>
            </c:dLbl>
            <c:dLbl>
              <c:idx val="11"/>
              <c:layout>
                <c:manualLayout>
                  <c:x val="-4.6118370484242886E-3"/>
                  <c:y val="-3.1516743269862209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0539-433F-9B24-58EB6BB4111F}"/>
                </c:ext>
              </c:extLst>
            </c:dLbl>
            <c:dLbl>
              <c:idx val="12"/>
              <c:layout>
                <c:manualLayout>
                  <c:x val="-3.0245746691871496E-3"/>
                  <c:y val="-2.3746701846965788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0539-433F-9B24-58EB6BB4111F}"/>
                </c:ext>
              </c:extLst>
            </c:dLbl>
            <c:dLbl>
              <c:idx val="13"/>
              <c:layout>
                <c:manualLayout>
                  <c:x val="-8.8268296891947078E-3"/>
                  <c:y val="-2.0957971162695571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0539-433F-9B24-58EB6BB4111F}"/>
                </c:ext>
              </c:extLst>
            </c:dLbl>
            <c:dLbl>
              <c:idx val="14"/>
              <c:layout>
                <c:manualLayout>
                  <c:x val="-2.8334025137188553E-3"/>
                  <c:y val="-1.2987012987012892E-2"/>
                </c:manualLayout>
              </c:layout>
              <c:spPr>
                <a:noFill/>
                <a:ln w="33465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0539-433F-9B24-58EB6BB4111F}"/>
                </c:ext>
              </c:extLst>
            </c:dLbl>
            <c:dLbl>
              <c:idx val="15"/>
              <c:layout>
                <c:manualLayout>
                  <c:x val="-4.2501037705782833E-3"/>
                  <c:y val="-1.5584415584415584E-2"/>
                </c:manualLayout>
              </c:layout>
              <c:spPr>
                <a:noFill/>
                <a:ln w="33465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0539-433F-9B24-58EB6BB4111F}"/>
                </c:ext>
              </c:extLst>
            </c:dLbl>
            <c:dLbl>
              <c:idx val="16"/>
              <c:layout>
                <c:manualLayout>
                  <c:x val="-8.724349039909431E-3"/>
                  <c:y val="-1.3791389915822468E-2"/>
                </c:manualLayout>
              </c:layout>
              <c:spPr>
                <a:noFill/>
                <a:ln w="33465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0539-433F-9B24-58EB6BB4111F}"/>
                </c:ext>
              </c:extLst>
            </c:dLbl>
            <c:dLbl>
              <c:idx val="17"/>
              <c:layout>
                <c:manualLayout>
                  <c:x val="-1.4540581733182492E-2"/>
                  <c:y val="-2.2066115271694726E-2"/>
                </c:manualLayout>
              </c:layout>
              <c:spPr>
                <a:noFill/>
                <a:ln w="33465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0539-433F-9B24-58EB6BB4111F}"/>
                </c:ext>
              </c:extLst>
            </c:dLbl>
            <c:dLbl>
              <c:idx val="18"/>
              <c:layout>
                <c:manualLayout>
                  <c:x val="-4.7354908202592782E-3"/>
                  <c:y val="-4.6733585410181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0539-433F-9B24-58EB6BB4111F}"/>
                </c:ext>
              </c:extLst>
            </c:dLbl>
            <c:dLbl>
              <c:idx val="19"/>
              <c:layout>
                <c:manualLayout>
                  <c:x val="-1.0775402315767848E-2"/>
                  <c:y val="-4.2040569053040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0539-433F-9B24-58EB6BB4111F}"/>
                </c:ext>
              </c:extLst>
            </c:dLbl>
            <c:dLbl>
              <c:idx val="20"/>
              <c:layout>
                <c:manualLayout>
                  <c:x val="-5.8402737552445197E-3"/>
                  <c:y val="-1.6550764533044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0539-433F-9B24-58EB6BB4111F}"/>
                </c:ext>
              </c:extLst>
            </c:dLbl>
            <c:dLbl>
              <c:idx val="21"/>
              <c:layout>
                <c:manualLayout>
                  <c:x val="6.3120497476994197E-4"/>
                  <c:y val="-1.1007835607076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F-0539-433F-9B24-58EB6BB4111F}"/>
                </c:ext>
              </c:extLst>
            </c:dLbl>
            <c:dLbl>
              <c:idx val="22"/>
              <c:layout>
                <c:manualLayout>
                  <c:x val="-1.7328812804431486E-16"/>
                  <c:y val="-1.32653700724896E-2"/>
                </c:manualLayout>
              </c:layout>
              <c:spPr>
                <a:noFill/>
                <a:ln w="33465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F09-468C-8D4F-707B820EA8B6}"/>
                </c:ext>
              </c:extLst>
            </c:dLbl>
            <c:spPr>
              <a:noFill/>
              <a:ln w="334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Sheet1!$B$1:$X$1</c:f>
              <c:numCache>
                <c:formatCode>General</c:formatCod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numCache>
            </c:numRef>
          </c:cat>
          <c:val>
            <c:numRef>
              <c:f>Sheet1!$B$3:$X$3</c:f>
              <c:numCache>
                <c:formatCode>General</c:formatCode>
                <c:ptCount val="23"/>
                <c:pt idx="0">
                  <c:v>138</c:v>
                </c:pt>
                <c:pt idx="1">
                  <c:v>123</c:v>
                </c:pt>
                <c:pt idx="2">
                  <c:v>89</c:v>
                </c:pt>
                <c:pt idx="3">
                  <c:v>84</c:v>
                </c:pt>
                <c:pt idx="4">
                  <c:v>77</c:v>
                </c:pt>
                <c:pt idx="5">
                  <c:v>65</c:v>
                </c:pt>
                <c:pt idx="6">
                  <c:v>59</c:v>
                </c:pt>
                <c:pt idx="7">
                  <c:v>61</c:v>
                </c:pt>
                <c:pt idx="8">
                  <c:v>49</c:v>
                </c:pt>
                <c:pt idx="9">
                  <c:v>53</c:v>
                </c:pt>
                <c:pt idx="10">
                  <c:v>53</c:v>
                </c:pt>
                <c:pt idx="11">
                  <c:v>34</c:v>
                </c:pt>
                <c:pt idx="12">
                  <c:v>38</c:v>
                </c:pt>
                <c:pt idx="13">
                  <c:v>31</c:v>
                </c:pt>
                <c:pt idx="14">
                  <c:v>37</c:v>
                </c:pt>
                <c:pt idx="15">
                  <c:v>21</c:v>
                </c:pt>
                <c:pt idx="16">
                  <c:v>25</c:v>
                </c:pt>
                <c:pt idx="17">
                  <c:v>24</c:v>
                </c:pt>
                <c:pt idx="18">
                  <c:v>21</c:v>
                </c:pt>
                <c:pt idx="19">
                  <c:v>11</c:v>
                </c:pt>
                <c:pt idx="20">
                  <c:v>15</c:v>
                </c:pt>
                <c:pt idx="21">
                  <c:v>21</c:v>
                </c:pt>
                <c:pt idx="22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0539-433F-9B24-58EB6BB4111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Esmasjuhud</c:v>
                </c:pt>
              </c:strCache>
            </c:strRef>
          </c:tx>
          <c:spPr>
            <a:ln>
              <a:solidFill>
                <a:srgbClr val="47CF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111111111111125E-2"/>
                  <c:y val="-2.7192386131883073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0539-433F-9B24-58EB6BB4111F}"/>
                </c:ext>
              </c:extLst>
            </c:dLbl>
            <c:dLbl>
              <c:idx val="1"/>
              <c:layout>
                <c:manualLayout>
                  <c:x val="-5.5555555555555558E-3"/>
                  <c:y val="-3.8069340584636492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0539-433F-9B24-58EB6BB4111F}"/>
                </c:ext>
              </c:extLst>
            </c:dLbl>
            <c:dLbl>
              <c:idx val="2"/>
              <c:layout>
                <c:manualLayout>
                  <c:x val="-6.9444444444445603E-3"/>
                  <c:y val="-4.0788579197824623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0539-433F-9B24-58EB6BB4111F}"/>
                </c:ext>
              </c:extLst>
            </c:dLbl>
            <c:dLbl>
              <c:idx val="3"/>
              <c:layout>
                <c:manualLayout>
                  <c:x val="-9.7222222222222727E-3"/>
                  <c:y val="-5.1665533650577876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0539-433F-9B24-58EB6BB4111F}"/>
                </c:ext>
              </c:extLst>
            </c:dLbl>
            <c:dLbl>
              <c:idx val="4"/>
              <c:layout>
                <c:manualLayout>
                  <c:x val="-1.6666666666666701E-2"/>
                  <c:y val="-4.0788579197824623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0539-433F-9B24-58EB6BB4111F}"/>
                </c:ext>
              </c:extLst>
            </c:dLbl>
            <c:dLbl>
              <c:idx val="5"/>
              <c:layout>
                <c:manualLayout>
                  <c:x val="-2.5000000000000001E-2"/>
                  <c:y val="-5.1665533650577841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0539-433F-9B24-58EB6BB4111F}"/>
                </c:ext>
              </c:extLst>
            </c:dLbl>
            <c:dLbl>
              <c:idx val="6"/>
              <c:layout>
                <c:manualLayout>
                  <c:x val="-2.4999999999999897E-2"/>
                  <c:y val="-2.1753908905506481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0539-433F-9B24-58EB6BB4111F}"/>
                </c:ext>
              </c:extLst>
            </c:dLbl>
            <c:dLbl>
              <c:idx val="7"/>
              <c:layout>
                <c:manualLayout>
                  <c:x val="-1.6471996668632572E-2"/>
                  <c:y val="-3.0399222824419769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0539-433F-9B24-58EB6BB4111F}"/>
                </c:ext>
              </c:extLst>
            </c:dLbl>
            <c:dLbl>
              <c:idx val="8"/>
              <c:layout>
                <c:manualLayout>
                  <c:x val="-2.9138867622876905E-2"/>
                  <c:y val="1.9560895797116271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0539-433F-9B24-58EB6BB4111F}"/>
                </c:ext>
              </c:extLst>
            </c:dLbl>
            <c:dLbl>
              <c:idx val="9"/>
              <c:layout>
                <c:manualLayout>
                  <c:x val="-2.3733873449757917E-2"/>
                  <c:y val="1.6595152878617351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0539-433F-9B24-58EB6BB4111F}"/>
                </c:ext>
              </c:extLst>
            </c:dLbl>
            <c:dLbl>
              <c:idx val="10"/>
              <c:layout>
                <c:manualLayout>
                  <c:x val="-2.5500622623469697E-2"/>
                  <c:y val="2.337662337662328E-2"/>
                </c:manualLayout>
              </c:layout>
              <c:spPr>
                <a:noFill/>
                <a:ln w="33465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0539-433F-9B24-58EB6BB4111F}"/>
                </c:ext>
              </c:extLst>
            </c:dLbl>
            <c:dLbl>
              <c:idx val="11"/>
              <c:layout>
                <c:manualLayout>
                  <c:x val="-4.2501037705782833E-3"/>
                  <c:y val="2.8513344922793647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0539-433F-9B24-58EB6BB4111F}"/>
                </c:ext>
              </c:extLst>
            </c:dLbl>
            <c:dLbl>
              <c:idx val="12"/>
              <c:layout>
                <c:manualLayout>
                  <c:x val="-1.1089979007969085E-16"/>
                  <c:y val="3.6939313984168817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0539-433F-9B24-58EB6BB4111F}"/>
                </c:ext>
              </c:extLst>
            </c:dLbl>
            <c:dLbl>
              <c:idx val="13"/>
              <c:layout>
                <c:manualLayout>
                  <c:x val="-1.4167012568595315E-3"/>
                  <c:y val="4.6753246753246658E-2"/>
                </c:manualLayout>
              </c:layout>
              <c:spPr>
                <a:noFill/>
                <a:ln w="33465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0539-433F-9B24-58EB6BB4111F}"/>
                </c:ext>
              </c:extLst>
            </c:dLbl>
            <c:dLbl>
              <c:idx val="14"/>
              <c:layout>
                <c:manualLayout>
                  <c:x val="-1.1333610054875421E-2"/>
                  <c:y val="2.5974025974025879E-2"/>
                </c:manualLayout>
              </c:layout>
              <c:spPr>
                <a:noFill/>
                <a:ln w="33465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0539-433F-9B24-58EB6BB4111F}"/>
                </c:ext>
              </c:extLst>
            </c:dLbl>
            <c:dLbl>
              <c:idx val="15"/>
              <c:layout>
                <c:manualLayout>
                  <c:x val="-5.6668050274379187E-3"/>
                  <c:y val="3.1168831168830978E-2"/>
                </c:manualLayout>
              </c:layout>
              <c:spPr>
                <a:noFill/>
                <a:ln w="33465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0539-433F-9B24-58EB6BB4111F}"/>
                </c:ext>
              </c:extLst>
            </c:dLbl>
            <c:dLbl>
              <c:idx val="16"/>
              <c:layout>
                <c:manualLayout>
                  <c:x val="-1.5166794131429944E-3"/>
                  <c:y val="2.900025392348328E-2"/>
                </c:manualLayout>
              </c:layout>
              <c:spPr>
                <a:noFill/>
                <a:ln w="33465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6-0539-433F-9B24-58EB6BB4111F}"/>
                </c:ext>
              </c:extLst>
            </c:dLbl>
            <c:dLbl>
              <c:idx val="17"/>
              <c:layout>
                <c:manualLayout>
                  <c:x val="-1.9707668548671425E-2"/>
                  <c:y val="1.9589835883064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7-0539-433F-9B24-58EB6BB4111F}"/>
                </c:ext>
              </c:extLst>
            </c:dLbl>
            <c:dLbl>
              <c:idx val="18"/>
              <c:layout>
                <c:manualLayout>
                  <c:x val="-2.7590735968139993E-2"/>
                  <c:y val="2.2038565368447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0539-433F-9B24-58EB6BB4111F}"/>
                </c:ext>
              </c:extLst>
            </c:dLbl>
            <c:dLbl>
              <c:idx val="19"/>
              <c:layout>
                <c:manualLayout>
                  <c:x val="-1.3138445699114282E-2"/>
                  <c:y val="7.3461884561493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0539-433F-9B24-58EB6BB4111F}"/>
                </c:ext>
              </c:extLst>
            </c:dLbl>
            <c:dLbl>
              <c:idx val="21"/>
              <c:layout>
                <c:manualLayout>
                  <c:x val="-2.253104270736614E-8"/>
                  <c:y val="2.227987533294495E-2"/>
                </c:manualLayout>
              </c:layout>
              <c:spPr>
                <a:noFill/>
                <a:ln w="33465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306497209192388E-2"/>
                      <c:h val="5.85324654624339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A-0539-433F-9B24-58EB6BB4111F}"/>
                </c:ext>
              </c:extLst>
            </c:dLbl>
            <c:dLbl>
              <c:idx val="22"/>
              <c:layout>
                <c:manualLayout>
                  <c:x val="2.4496226423828694E-3"/>
                  <c:y val="-5.3061480289958007E-3"/>
                </c:manualLayout>
              </c:layout>
              <c:spPr>
                <a:noFill/>
                <a:ln w="33465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09-468C-8D4F-707B820EA8B6}"/>
                </c:ext>
              </c:extLst>
            </c:dLbl>
            <c:spPr>
              <a:noFill/>
              <a:ln w="334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Sheet1!$B$1:$X$1</c:f>
              <c:numCache>
                <c:formatCode>General</c:formatCod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numCache>
            </c:numRef>
          </c:cat>
          <c:val>
            <c:numRef>
              <c:f>Sheet1!$B$4:$X$4</c:f>
              <c:numCache>
                <c:formatCode>General</c:formatCode>
                <c:ptCount val="23"/>
                <c:pt idx="0">
                  <c:v>570</c:v>
                </c:pt>
                <c:pt idx="1">
                  <c:v>525</c:v>
                </c:pt>
                <c:pt idx="2">
                  <c:v>490</c:v>
                </c:pt>
                <c:pt idx="3">
                  <c:v>477</c:v>
                </c:pt>
                <c:pt idx="4">
                  <c:v>424</c:v>
                </c:pt>
                <c:pt idx="5">
                  <c:v>373</c:v>
                </c:pt>
                <c:pt idx="6">
                  <c:v>408</c:v>
                </c:pt>
                <c:pt idx="7">
                  <c:v>354</c:v>
                </c:pt>
                <c:pt idx="8">
                  <c:v>329</c:v>
                </c:pt>
                <c:pt idx="9">
                  <c:v>250</c:v>
                </c:pt>
                <c:pt idx="10">
                  <c:v>264</c:v>
                </c:pt>
                <c:pt idx="11">
                  <c:v>234</c:v>
                </c:pt>
                <c:pt idx="12">
                  <c:v>225</c:v>
                </c:pt>
                <c:pt idx="13">
                  <c:v>206</c:v>
                </c:pt>
                <c:pt idx="14">
                  <c:v>169</c:v>
                </c:pt>
                <c:pt idx="15">
                  <c:v>167</c:v>
                </c:pt>
                <c:pt idx="16">
                  <c:v>146</c:v>
                </c:pt>
                <c:pt idx="17">
                  <c:v>121</c:v>
                </c:pt>
                <c:pt idx="18">
                  <c:v>126</c:v>
                </c:pt>
                <c:pt idx="19">
                  <c:v>109</c:v>
                </c:pt>
                <c:pt idx="20">
                  <c:v>92</c:v>
                </c:pt>
                <c:pt idx="21">
                  <c:v>104</c:v>
                </c:pt>
                <c:pt idx="22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0539-433F-9B24-58EB6BB4111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TB juhud kokku</c:v>
                </c:pt>
              </c:strCache>
            </c:strRef>
          </c:tx>
          <c:spPr>
            <a:ln>
              <a:solidFill>
                <a:srgbClr val="1E03BD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1.4548098821225708E-3"/>
                  <c:y val="-2.1658204121326043E-2"/>
                </c:manualLayout>
              </c:layout>
              <c:numFmt formatCode="General" sourceLinked="0"/>
              <c:spPr>
                <a:noFill/>
                <a:ln w="33957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C-0539-433F-9B24-58EB6BB4111F}"/>
                </c:ext>
              </c:extLst>
            </c:dLbl>
            <c:dLbl>
              <c:idx val="4"/>
              <c:layout>
                <c:manualLayout>
                  <c:x val="0"/>
                  <c:y val="-5.4145510303315048E-3"/>
                </c:manualLayout>
              </c:layout>
              <c:numFmt formatCode="General" sourceLinked="0"/>
              <c:spPr>
                <a:noFill/>
                <a:ln w="33957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D-0539-433F-9B24-58EB6BB4111F}"/>
                </c:ext>
              </c:extLst>
            </c:dLbl>
            <c:dLbl>
              <c:idx val="5"/>
              <c:layout>
                <c:manualLayout>
                  <c:x val="-1.7457718585471221E-2"/>
                  <c:y val="-4.0609132727486286E-2"/>
                </c:manualLayout>
              </c:layout>
              <c:numFmt formatCode="General" sourceLinked="0"/>
              <c:spPr>
                <a:noFill/>
                <a:ln w="33957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E-0539-433F-9B24-58EB6BB4111F}"/>
                </c:ext>
              </c:extLst>
            </c:dLbl>
            <c:dLbl>
              <c:idx val="6"/>
              <c:layout>
                <c:manualLayout>
                  <c:x val="-1.7457718585471169E-2"/>
                  <c:y val="-2.1658204121326068E-2"/>
                </c:manualLayout>
              </c:layout>
              <c:numFmt formatCode="General" sourceLinked="0"/>
              <c:spPr>
                <a:noFill/>
                <a:ln w="33957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F-0539-433F-9B24-58EB6BB4111F}"/>
                </c:ext>
              </c:extLst>
            </c:dLbl>
            <c:dLbl>
              <c:idx val="7"/>
              <c:layout>
                <c:manualLayout>
                  <c:x val="-1.4548098821225973E-2"/>
                  <c:y val="-2.1658204121326019E-2"/>
                </c:manualLayout>
              </c:layout>
              <c:numFmt formatCode="General" sourceLinked="0"/>
              <c:spPr>
                <a:noFill/>
                <a:ln w="33957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0-0539-433F-9B24-58EB6BB4111F}"/>
                </c:ext>
              </c:extLst>
            </c:dLbl>
            <c:dLbl>
              <c:idx val="9"/>
              <c:layout>
                <c:manualLayout>
                  <c:x val="-5.7357952691432651E-3"/>
                  <c:y val="-2.5957170668397238E-2"/>
                </c:manualLayout>
              </c:layout>
              <c:numFmt formatCode="General" sourceLinked="0"/>
              <c:spPr>
                <a:noFill/>
                <a:ln w="33957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1-0539-433F-9B24-58EB6BB4111F}"/>
                </c:ext>
              </c:extLst>
            </c:dLbl>
            <c:dLbl>
              <c:idx val="10"/>
              <c:layout>
                <c:manualLayout>
                  <c:x val="-5.7357952691432651E-3"/>
                  <c:y val="-1.5574302401038381E-2"/>
                </c:manualLayout>
              </c:layout>
              <c:numFmt formatCode="General" sourceLinked="0"/>
              <c:spPr>
                <a:noFill/>
                <a:ln w="33957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2-0539-433F-9B24-58EB6BB4111F}"/>
                </c:ext>
              </c:extLst>
            </c:dLbl>
            <c:dLbl>
              <c:idx val="11"/>
              <c:layout>
                <c:manualLayout>
                  <c:x val="-1.7207385807429587E-2"/>
                  <c:y val="-2.5957170668397238E-2"/>
                </c:manualLayout>
              </c:layout>
              <c:numFmt formatCode="General" sourceLinked="0"/>
              <c:spPr>
                <a:noFill/>
                <a:ln w="33957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3-0539-433F-9B24-58EB6BB4111F}"/>
                </c:ext>
              </c:extLst>
            </c:dLbl>
            <c:dLbl>
              <c:idx val="12"/>
              <c:layout>
                <c:manualLayout>
                  <c:x val="-2.8678976345716855E-3"/>
                  <c:y val="-2.8552887735236954E-2"/>
                </c:manualLayout>
              </c:layout>
              <c:numFmt formatCode="General" sourceLinked="0"/>
              <c:spPr>
                <a:noFill/>
                <a:ln w="33957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4-0539-433F-9B24-58EB6BB4111F}"/>
                </c:ext>
              </c:extLst>
            </c:dLbl>
            <c:dLbl>
              <c:idx val="13"/>
              <c:layout>
                <c:manualLayout>
                  <c:x val="-4.3018464518574757E-3"/>
                  <c:y val="-2.336145360155743E-2"/>
                </c:manualLayout>
              </c:layout>
              <c:numFmt formatCode="General" sourceLinked="0"/>
              <c:spPr>
                <a:noFill/>
                <a:ln w="33957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5-0539-433F-9B24-58EB6BB4111F}"/>
                </c:ext>
              </c:extLst>
            </c:dLbl>
            <c:dLbl>
              <c:idx val="14"/>
              <c:layout>
                <c:manualLayout>
                  <c:x val="-5.7357952691431601E-3"/>
                  <c:y val="-2.5957170668397145E-2"/>
                </c:manualLayout>
              </c:layout>
              <c:numFmt formatCode="General" sourceLinked="0"/>
              <c:spPr>
                <a:noFill/>
                <a:ln w="33957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6-0539-433F-9B24-58EB6BB4111F}"/>
                </c:ext>
              </c:extLst>
            </c:dLbl>
            <c:dLbl>
              <c:idx val="15"/>
              <c:layout>
                <c:manualLayout>
                  <c:x val="-1.0152722528491578E-2"/>
                  <c:y val="-2.595709570613013E-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="0" i="0" baseline="0"/>
                      <a:t>192</a:t>
                    </a:r>
                  </a:p>
                </c:rich>
              </c:tx>
              <c:numFmt formatCode="General" sourceLinked="0"/>
              <c:spPr>
                <a:noFill/>
                <a:ln w="33957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7-0539-433F-9B24-58EB6BB4111F}"/>
                </c:ext>
              </c:extLst>
            </c:dLbl>
            <c:dLbl>
              <c:idx val="16"/>
              <c:layout>
                <c:manualLayout>
                  <c:x val="0"/>
                  <c:y val="-2.9129430378889123E-2"/>
                </c:manualLayout>
              </c:layout>
              <c:numFmt formatCode="General" sourceLinked="0"/>
              <c:spPr>
                <a:noFill/>
                <a:ln w="33957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8-0539-433F-9B24-58EB6BB4111F}"/>
                </c:ext>
              </c:extLst>
            </c:dLbl>
            <c:dLbl>
              <c:idx val="17"/>
              <c:layout>
                <c:manualLayout>
                  <c:x val="-1.482568092776543E-3"/>
                  <c:y val="-1.9837046141103206E-2"/>
                </c:manualLayout>
              </c:layout>
              <c:numFmt formatCode="General" sourceLinked="0"/>
              <c:spPr>
                <a:noFill/>
                <a:ln w="33957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9-0539-433F-9B24-58EB6BB4111F}"/>
                </c:ext>
              </c:extLst>
            </c:dLbl>
            <c:dLbl>
              <c:idx val="18"/>
              <c:layout>
                <c:manualLayout>
                  <c:x val="-7.8830674194687624E-3"/>
                  <c:y val="-2.2038565368447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A-0539-433F-9B24-58EB6BB4111F}"/>
                </c:ext>
              </c:extLst>
            </c:dLbl>
            <c:dLbl>
              <c:idx val="19"/>
              <c:layout>
                <c:manualLayout>
                  <c:x val="-2.6276891398228563E-3"/>
                  <c:y val="-1.7141106397681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B-0539-433F-9B24-58EB6BB4111F}"/>
                </c:ext>
              </c:extLst>
            </c:dLbl>
            <c:dLbl>
              <c:idx val="20"/>
              <c:layout>
                <c:manualLayout>
                  <c:x val="-2.6735123653865028E-2"/>
                  <c:y val="-7.8791284547410648E-2"/>
                </c:manualLayout>
              </c:layout>
              <c:numFmt formatCode="General" sourceLinked="0"/>
              <c:spPr>
                <a:noFill/>
                <a:ln w="33957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789947365903411E-2"/>
                      <c:h val="8.04146733794313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C-0539-433F-9B24-58EB6BB4111F}"/>
                </c:ext>
              </c:extLst>
            </c:dLbl>
            <c:dLbl>
              <c:idx val="21"/>
              <c:layout>
                <c:manualLayout>
                  <c:x val="-2.3630472256848719E-3"/>
                  <c:y val="-2.3877666130481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09-468C-8D4F-707B820EA8B6}"/>
                </c:ext>
              </c:extLst>
            </c:dLbl>
            <c:dLbl>
              <c:idx val="22"/>
              <c:layout>
                <c:manualLayout>
                  <c:x val="-1.2248266501771431E-3"/>
                  <c:y val="-4.151820593703659E-2"/>
                </c:manualLayout>
              </c:layout>
              <c:numFmt formatCode="General" sourceLinked="0"/>
              <c:spPr>
                <a:noFill/>
                <a:ln w="33957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996706318406191E-2"/>
                      <c:h val="9.96268984102446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E-0539-433F-9B24-58EB6BB4111F}"/>
                </c:ext>
              </c:extLst>
            </c:dLbl>
            <c:numFmt formatCode="General" sourceLinked="0"/>
            <c:spPr>
              <a:noFill/>
              <a:ln w="3395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Sheet1!$B$1:$X$1</c:f>
              <c:numCache>
                <c:formatCode>General</c:formatCod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numCache>
            </c:numRef>
          </c:cat>
          <c:val>
            <c:numRef>
              <c:f>Sheet1!$B$5:$X$5</c:f>
              <c:numCache>
                <c:formatCode>General</c:formatCode>
                <c:ptCount val="23"/>
                <c:pt idx="0">
                  <c:v>812</c:v>
                </c:pt>
                <c:pt idx="1">
                  <c:v>713</c:v>
                </c:pt>
                <c:pt idx="2">
                  <c:v>623</c:v>
                </c:pt>
                <c:pt idx="3">
                  <c:v>594</c:v>
                </c:pt>
                <c:pt idx="4">
                  <c:v>519</c:v>
                </c:pt>
                <c:pt idx="5">
                  <c:v>455</c:v>
                </c:pt>
                <c:pt idx="6">
                  <c:v>487</c:v>
                </c:pt>
                <c:pt idx="7">
                  <c:v>444</c:v>
                </c:pt>
                <c:pt idx="8">
                  <c:v>411</c:v>
                </c:pt>
                <c:pt idx="9">
                  <c:v>330</c:v>
                </c:pt>
                <c:pt idx="10">
                  <c:v>340</c:v>
                </c:pt>
                <c:pt idx="11">
                  <c:v>288</c:v>
                </c:pt>
                <c:pt idx="12">
                  <c:v>286</c:v>
                </c:pt>
                <c:pt idx="13">
                  <c:v>247</c:v>
                </c:pt>
                <c:pt idx="14">
                  <c:v>217</c:v>
                </c:pt>
                <c:pt idx="15">
                  <c:v>192</c:v>
                </c:pt>
                <c:pt idx="16">
                  <c:v>175</c:v>
                </c:pt>
                <c:pt idx="17">
                  <c:v>147</c:v>
                </c:pt>
                <c:pt idx="18">
                  <c:v>150</c:v>
                </c:pt>
                <c:pt idx="19">
                  <c:v>124</c:v>
                </c:pt>
                <c:pt idx="20">
                  <c:v>111</c:v>
                </c:pt>
                <c:pt idx="21">
                  <c:v>129</c:v>
                </c:pt>
                <c:pt idx="22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D-0539-433F-9B24-58EB6BB41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473464"/>
        <c:axId val="1"/>
      </c:lineChart>
      <c:catAx>
        <c:axId val="181473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850"/>
          <c:min val="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181473464"/>
        <c:crosses val="autoZero"/>
        <c:crossBetween val="between"/>
      </c:valAx>
      <c:spPr>
        <a:solidFill>
          <a:schemeClr val="accent1">
            <a:lumMod val="40000"/>
            <a:lumOff val="60000"/>
            <a:alpha val="0"/>
          </a:schemeClr>
        </a:solidFill>
        <a:ln>
          <a:solidFill>
            <a:schemeClr val="bg1">
              <a:lumMod val="9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903821642782525"/>
          <c:y val="1.7350477344419146E-2"/>
          <c:w val="0.30808609641623419"/>
          <c:h val="0.42305669176185939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  <c:showDLblsOverMax val="0"/>
  </c:chart>
  <c:txPr>
    <a:bodyPr/>
    <a:lstStyle/>
    <a:p>
      <a:pPr>
        <a:defRPr sz="215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</cdr:x>
      <cdr:y>0.7254</cdr:y>
    </cdr:from>
    <cdr:to>
      <cdr:x>1</cdr:x>
      <cdr:y>0.78851</cdr:y>
    </cdr:to>
    <cdr:sp macro="" textlink="">
      <cdr:nvSpPr>
        <cdr:cNvPr id="3" name="Ovaal 1">
          <a:extLst xmlns:a="http://schemas.openxmlformats.org/drawingml/2006/main">
            <a:ext uri="{FF2B5EF4-FFF2-40B4-BE49-F238E27FC236}">
              <a16:creationId xmlns:a16="http://schemas.microsoft.com/office/drawing/2014/main" id="{0258834E-A4FA-5A57-3C42-A52AEB1131A0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10362600" y="3347661"/>
          <a:ext cx="1" cy="291230"/>
        </a:xfrm>
        <a:custGeom xmlns:a="http://schemas.openxmlformats.org/drawingml/2006/main">
          <a:avLst/>
          <a:gdLst>
            <a:gd name="T0" fmla="*/ 293180 w 611184"/>
            <a:gd name="T1" fmla="*/ 0 h 647696"/>
            <a:gd name="T2" fmla="*/ 586343 w 611184"/>
            <a:gd name="T3" fmla="*/ 144090 h 647696"/>
            <a:gd name="T4" fmla="*/ 293180 w 611184"/>
            <a:gd name="T5" fmla="*/ 288179 h 647696"/>
            <a:gd name="T6" fmla="*/ 0 w 611184"/>
            <a:gd name="T7" fmla="*/ 144090 h 647696"/>
            <a:gd name="T8" fmla="*/ 85860 w 611184"/>
            <a:gd name="T9" fmla="*/ 42206 h 647696"/>
            <a:gd name="T10" fmla="*/ 85860 w 611184"/>
            <a:gd name="T11" fmla="*/ 245973 h 647696"/>
            <a:gd name="T12" fmla="*/ 500465 w 611184"/>
            <a:gd name="T13" fmla="*/ 245973 h 647696"/>
            <a:gd name="T14" fmla="*/ 500465 w 611184"/>
            <a:gd name="T15" fmla="*/ 42206 h 647696"/>
            <a:gd name="T16" fmla="*/ 17694720 60000 65536"/>
            <a:gd name="T17" fmla="*/ 0 60000 65536"/>
            <a:gd name="T18" fmla="*/ 5898240 60000 65536"/>
            <a:gd name="T19" fmla="*/ 11796480 60000 65536"/>
            <a:gd name="T20" fmla="*/ 17694720 60000 65536"/>
            <a:gd name="T21" fmla="*/ 5898240 60000 65536"/>
            <a:gd name="T22" fmla="*/ 5898240 60000 65536"/>
            <a:gd name="T23" fmla="*/ 17694720 60000 65536"/>
            <a:gd name="T24" fmla="*/ 89506 w 611184"/>
            <a:gd name="T25" fmla="*/ 94853 h 647696"/>
            <a:gd name="T26" fmla="*/ 521660 w 611184"/>
            <a:gd name="T27" fmla="*/ 552843 h 647696"/>
          </a:gdLst>
          <a:ahLst/>
          <a:cxnLst>
            <a:cxn ang="T16">
              <a:pos x="T0" y="T1"/>
            </a:cxn>
            <a:cxn ang="T17">
              <a:pos x="T2" y="T3"/>
            </a:cxn>
            <a:cxn ang="T18">
              <a:pos x="T4" y="T5"/>
            </a:cxn>
            <a:cxn ang="T19">
              <a:pos x="T6" y="T7"/>
            </a:cxn>
            <a:cxn ang="T20">
              <a:pos x="T8" y="T9"/>
            </a:cxn>
            <a:cxn ang="T21">
              <a:pos x="T10" y="T11"/>
            </a:cxn>
            <a:cxn ang="T22">
              <a:pos x="T12" y="T13"/>
            </a:cxn>
            <a:cxn ang="T23">
              <a:pos x="T14" y="T15"/>
            </a:cxn>
          </a:cxnLst>
          <a:rect l="T24" t="T25" r="T26" b="T27"/>
          <a:pathLst>
            <a:path w="611184" h="647696">
              <a:moveTo>
                <a:pt x="0" y="323848"/>
              </a:moveTo>
              <a:lnTo>
                <a:pt x="0" y="323848"/>
              </a:lnTo>
              <a:cubicBezTo>
                <a:pt x="0" y="144991"/>
                <a:pt x="136818" y="0"/>
                <a:pt x="305592" y="0"/>
              </a:cubicBezTo>
              <a:cubicBezTo>
                <a:pt x="305592" y="0"/>
                <a:pt x="305592" y="0"/>
                <a:pt x="305592" y="0"/>
              </a:cubicBezTo>
              <a:cubicBezTo>
                <a:pt x="474366" y="0"/>
                <a:pt x="611185" y="144991"/>
                <a:pt x="611185" y="323848"/>
              </a:cubicBezTo>
              <a:cubicBezTo>
                <a:pt x="611185" y="323848"/>
                <a:pt x="611184" y="323848"/>
                <a:pt x="611184" y="323848"/>
              </a:cubicBezTo>
              <a:lnTo>
                <a:pt x="611185" y="323849"/>
              </a:lnTo>
              <a:cubicBezTo>
                <a:pt x="611185" y="502705"/>
                <a:pt x="474366" y="647696"/>
                <a:pt x="305593" y="647697"/>
              </a:cubicBezTo>
              <a:cubicBezTo>
                <a:pt x="136819" y="647697"/>
                <a:pt x="1" y="502705"/>
                <a:pt x="1" y="323849"/>
              </a:cubicBezTo>
              <a:lnTo>
                <a:pt x="0" y="323848"/>
              </a:lnTo>
              <a:close/>
            </a:path>
          </a:pathLst>
        </a:custGeom>
        <a:noFill xmlns:a="http://schemas.openxmlformats.org/drawingml/2006/main"/>
        <a:ln xmlns:a="http://schemas.openxmlformats.org/drawingml/2006/main" w="38100">
          <a:solidFill>
            <a:srgbClr val="FF0000"/>
          </a:solidFill>
          <a:prstDash val="solid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  <cdr:txBody>
        <a:bodyPr xmlns:a="http://schemas.openxmlformats.org/drawingml/2006/main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685800">
            <a:defRPr/>
          </a:pPr>
          <a:endParaRPr lang="et-EE" sz="1350">
            <a:solidFill>
              <a:prstClr val="black"/>
            </a:solidFill>
            <a:latin typeface="Calibri" panose="020F0502020204030204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093A9-BEFD-44CB-87E2-35A87E8F6F0D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26CEA-6363-4DF6-B4D2-4C653D09AAB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1491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0F70E-2889-E43B-8E16-81489DA3E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E470C147-B35E-49C0-47C1-76047B307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01414B11-E327-C14E-7527-A1003DF9AF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21A476C-EDCC-7616-5426-C48C8F88A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41BF3-447E-46E5-BF4A-A7F9569E63D9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1660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691F4-1729-525A-07FD-5240CBCEF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294B30-CB75-367A-BFFD-3F988D2EE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9AC23F-86EA-59C2-A118-261F0606C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43099-FC47-1288-556B-12E01052A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5B747-18E9-E746-A276-B387773C2A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52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juhteksemplari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ite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916B-B7A7-4A5F-B3E1-28F19F6C2F06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60B4-096D-480A-A6E3-A5D9672225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06688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916B-B7A7-4A5F-B3E1-28F19F6C2F06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60B4-096D-480A-A6E3-A5D9672225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96515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916B-B7A7-4A5F-B3E1-28F19F6C2F06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60B4-096D-480A-A6E3-A5D9672225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02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916B-B7A7-4A5F-B3E1-28F19F6C2F06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60B4-096D-480A-A6E3-A5D9672225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791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916B-B7A7-4A5F-B3E1-28F19F6C2F06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60B4-096D-480A-A6E3-A5D9672225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60663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916B-B7A7-4A5F-B3E1-28F19F6C2F06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60B4-096D-480A-A6E3-A5D9672225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5951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916B-B7A7-4A5F-B3E1-28F19F6C2F06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60B4-096D-480A-A6E3-A5D9672225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65684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916B-B7A7-4A5F-B3E1-28F19F6C2F06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60B4-096D-480A-A6E3-A5D9672225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55077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916B-B7A7-4A5F-B3E1-28F19F6C2F06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60B4-096D-480A-A6E3-A5D9672225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55535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916B-B7A7-4A5F-B3E1-28F19F6C2F06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60B4-096D-480A-A6E3-A5D9672225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7429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916B-B7A7-4A5F-B3E1-28F19F6C2F06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60B4-096D-480A-A6E3-A5D9672225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10097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goga_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5" y="6135162"/>
            <a:ext cx="1108447" cy="63811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Text">
            <a:extLst>
              <a:ext uri="{FF2B5EF4-FFF2-40B4-BE49-F238E27FC236}">
                <a16:creationId xmlns:a16="http://schemas.microsoft.com/office/drawing/2014/main" id="{12665902-9323-EB43-BE2C-A4CD2EFCF8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8998" y="491191"/>
            <a:ext cx="10362601" cy="957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lang="et-EE"/>
              <a:t>Klõpsake juhteksemplari pealkirja laadi redigeerimiseks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814DD-A66B-407C-8887-BC3D048532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78923" y="1737519"/>
            <a:ext cx="9222452" cy="4231019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52647194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juhtslaidi alapealkirja laadi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F330-FA98-47FB-9157-EFA6244744B5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495-6334-478A-81D9-D14F50C4D94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77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F330-FA98-47FB-9157-EFA6244744B5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495-6334-478A-81D9-D14F50C4D94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35401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F330-FA98-47FB-9157-EFA6244744B5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495-6334-478A-81D9-D14F50C4D94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1400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F330-FA98-47FB-9157-EFA6244744B5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495-6334-478A-81D9-D14F50C4D94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79849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F330-FA98-47FB-9157-EFA6244744B5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495-6334-478A-81D9-D14F50C4D94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32258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F330-FA98-47FB-9157-EFA6244744B5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495-6334-478A-81D9-D14F50C4D94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82263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F330-FA98-47FB-9157-EFA6244744B5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495-6334-478A-81D9-D14F50C4D94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40566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F330-FA98-47FB-9157-EFA6244744B5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495-6334-478A-81D9-D14F50C4D94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18767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F330-FA98-47FB-9157-EFA6244744B5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495-6334-478A-81D9-D14F50C4D94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61218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F330-FA98-47FB-9157-EFA6244744B5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495-6334-478A-81D9-D14F50C4D94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889694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F330-FA98-47FB-9157-EFA6244744B5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495-6334-478A-81D9-D14F50C4D94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785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goga_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135688"/>
            <a:ext cx="11096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Title Text"/>
          <p:cNvSpPr txBox="1">
            <a:spLocks noGrp="1"/>
          </p:cNvSpPr>
          <p:nvPr>
            <p:ph type="title"/>
          </p:nvPr>
        </p:nvSpPr>
        <p:spPr>
          <a:xfrm>
            <a:off x="638998" y="491191"/>
            <a:ext cx="10362601" cy="95717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/>
          <a:p>
            <a:r>
              <a:rPr lang="et-EE"/>
              <a:t>Klõpsake juhteksemplari pealkirja laadi redigeerimiseks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78923" y="1737519"/>
            <a:ext cx="9222452" cy="4231019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7398388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3479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74A65D7-C3C6-4A64-8390-67213308E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121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-73.008---ppt-hvid-bg---small-72-kompr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PT_top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8"/>
          <p:cNvCxnSpPr>
            <a:cxnSpLocks noChangeShapeType="1"/>
          </p:cNvCxnSpPr>
          <p:nvPr/>
        </p:nvCxnSpPr>
        <p:spPr bwMode="auto">
          <a:xfrm>
            <a:off x="609600" y="6399214"/>
            <a:ext cx="10972800" cy="1587"/>
          </a:xfrm>
          <a:prstGeom prst="line">
            <a:avLst/>
          </a:prstGeom>
          <a:noFill/>
          <a:ln w="6350">
            <a:solidFill>
              <a:srgbClr val="0073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3" descr="EnglishWHOLogoIl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88913"/>
            <a:ext cx="86995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0"/>
            <a:ext cx="10261600" cy="1214438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 err="1"/>
              <a:t>Second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 err="1"/>
              <a:t>Third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 err="1"/>
              <a:t>Fifth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fld id="{CAE376BA-119E-4B08-A3DF-DC2CBB5525BA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84181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000">
              <a:schemeClr val="accent1">
                <a:lumMod val="45000"/>
                <a:lumOff val="55000"/>
              </a:schemeClr>
            </a:gs>
            <a:gs pos="19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916B-B7A7-4A5F-B3E1-28F19F6C2F06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E60B4-096D-480A-A6E3-A5D9672225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137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4000">
              <a:srgbClr val="C2DAE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EF330-FA98-47FB-9157-EFA6244744B5}" type="datetimeFigureOut">
              <a:rPr lang="et-EE" smtClean="0"/>
              <a:t>28.08.2025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51495-6334-478A-81D9-D14F50C4D94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871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anfred.danilovits@kliinikum.ee" TargetMode="External"/><Relationship Id="rId2" Type="http://schemas.openxmlformats.org/officeDocument/2006/relationships/hyperlink" Target="mailto:lea.pehme@kliinikum.ee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piret.viiklepp@tai.e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vijuhend.ee/tervishoiuvarav/juhendid/255/kopsu-ja-kopsuvalise-tuberkuloosi-kasitlus-ajakohastatud" TargetMode="Externa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467366" y="2182182"/>
            <a:ext cx="9379527" cy="5028251"/>
          </a:xfrm>
        </p:spPr>
        <p:txBody>
          <a:bodyPr>
            <a:normAutofit fontScale="90000"/>
          </a:bodyPr>
          <a:lstStyle/>
          <a:p>
            <a:pPr algn="ctr"/>
            <a: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600" dirty="0"/>
              <a:t/>
            </a:r>
            <a:br>
              <a:rPr lang="et-EE" sz="3600" dirty="0"/>
            </a:br>
            <a:r>
              <a:rPr lang="fi-FI" b="1" dirty="0"/>
              <a:t> </a:t>
            </a:r>
            <a:r>
              <a:rPr lang="et-EE" b="1" dirty="0"/>
              <a:t/>
            </a:r>
            <a:br>
              <a:rPr lang="et-EE" b="1" dirty="0"/>
            </a:br>
            <a:r>
              <a:rPr lang="fi-FI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Kopsu- ja </a:t>
            </a:r>
            <a:r>
              <a:rPr lang="fi-FI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kopsuvälise</a:t>
            </a:r>
            <a:r>
              <a:rPr lang="fi-FI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tuberkuloosi </a:t>
            </a:r>
            <a:r>
              <a:rPr lang="fi-FI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käsitlus</a:t>
            </a:r>
            <a:r>
              <a:rPr lang="et-EE" b="1" dirty="0"/>
              <a:t/>
            </a:r>
            <a:br>
              <a:rPr lang="et-EE" b="1" dirty="0"/>
            </a:br>
            <a:r>
              <a:rPr lang="et-EE" b="1" dirty="0"/>
              <a:t/>
            </a:r>
            <a:br>
              <a:rPr lang="et-EE" b="1" dirty="0"/>
            </a:br>
            <a:r>
              <a:rPr lang="et-EE" sz="2700" dirty="0"/>
              <a:t>Eesti ravijuhend RJ-A/18.2-2025</a:t>
            </a:r>
            <a:br>
              <a:rPr lang="et-EE" sz="2700" dirty="0"/>
            </a:br>
            <a:r>
              <a:rPr lang="et-EE" sz="2700" b="1" dirty="0"/>
              <a:t>Kinnitatud</a:t>
            </a:r>
            <a:r>
              <a:rPr lang="et-EE" sz="2700" dirty="0"/>
              <a:t>  07.04.2025</a:t>
            </a:r>
            <a:r>
              <a:rPr lang="et-EE" sz="2000" dirty="0"/>
              <a:t/>
            </a:r>
            <a:br>
              <a:rPr lang="et-EE" sz="2000" dirty="0"/>
            </a:br>
            <a:r>
              <a:rPr lang="et-EE" sz="2000" dirty="0"/>
              <a:t/>
            </a:r>
            <a:br>
              <a:rPr lang="et-EE" sz="2000" dirty="0"/>
            </a:br>
            <a:r>
              <a:rPr lang="fi-FI" sz="2700" b="1" dirty="0"/>
              <a:t>2017. </a:t>
            </a:r>
            <a:r>
              <a:rPr lang="fi-FI" sz="2700" b="1" dirty="0" err="1"/>
              <a:t>aastal</a:t>
            </a:r>
            <a:r>
              <a:rPr lang="fi-FI" sz="2700" b="1" dirty="0"/>
              <a:t> </a:t>
            </a:r>
            <a:r>
              <a:rPr lang="fi-FI" sz="2700" b="1" dirty="0" err="1"/>
              <a:t>valminud</a:t>
            </a:r>
            <a:r>
              <a:rPr lang="fi-FI" sz="2700" b="1" dirty="0"/>
              <a:t> </a:t>
            </a:r>
            <a:r>
              <a:rPr lang="fi-FI" sz="2700" b="1" dirty="0" err="1"/>
              <a:t>ravijuhendi</a:t>
            </a:r>
            <a:r>
              <a:rPr lang="fi-FI" sz="2700" b="1" dirty="0"/>
              <a:t> </a:t>
            </a:r>
            <a:r>
              <a:rPr lang="fi-FI" sz="2700" b="1" dirty="0" err="1"/>
              <a:t>ajakohastatud</a:t>
            </a:r>
            <a:r>
              <a:rPr lang="fi-FI" sz="2700" b="1" dirty="0"/>
              <a:t> versioon</a:t>
            </a:r>
            <a:r>
              <a:rPr lang="et-EE" sz="2700" b="1" dirty="0"/>
              <a:t> </a:t>
            </a:r>
            <a:r>
              <a:rPr lang="et-EE" sz="2400" b="1" dirty="0"/>
              <a:t/>
            </a:r>
            <a:br>
              <a:rPr lang="et-EE" sz="2400" b="1" dirty="0"/>
            </a:br>
            <a:r>
              <a:rPr lang="et-EE" sz="2400" b="1" dirty="0"/>
              <a:t/>
            </a:r>
            <a:br>
              <a:rPr lang="et-EE" sz="2400" b="1" dirty="0"/>
            </a:br>
            <a:r>
              <a:rPr lang="et-EE" sz="2400" b="1" dirty="0"/>
              <a:t/>
            </a:r>
            <a:br>
              <a:rPr lang="et-EE" sz="2400" b="1" dirty="0"/>
            </a:br>
            <a:r>
              <a:rPr lang="et-EE" sz="2400" dirty="0"/>
              <a:t/>
            </a:r>
            <a:br>
              <a:rPr lang="et-EE" sz="2400" dirty="0"/>
            </a:br>
            <a:r>
              <a:rPr lang="et-EE" sz="2400" b="1" dirty="0"/>
              <a:t>Lea Pehme</a:t>
            </a:r>
            <a:br>
              <a:rPr lang="et-EE" sz="2400" b="1" dirty="0"/>
            </a:br>
            <a:r>
              <a:rPr lang="et-EE" sz="2400" b="1" dirty="0"/>
              <a:t>TÜK </a:t>
            </a:r>
            <a:r>
              <a:rPr lang="et-EE" sz="2400" b="1" dirty="0" smtClean="0"/>
              <a:t>Kopsukliinik</a:t>
            </a:r>
            <a:r>
              <a:rPr lang="et-EE" sz="2200" dirty="0"/>
              <a:t/>
            </a:r>
            <a:br>
              <a:rPr lang="et-EE" sz="2200" dirty="0"/>
            </a:br>
            <a:r>
              <a:rPr lang="et-EE" sz="2200" dirty="0"/>
              <a:t/>
            </a:r>
            <a:br>
              <a:rPr lang="et-EE" sz="2200" dirty="0"/>
            </a:br>
            <a:endParaRPr lang="et-EE" sz="2200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930" y="1176274"/>
            <a:ext cx="814323" cy="766422"/>
          </a:xfrm>
          <a:prstGeom prst="rect">
            <a:avLst/>
          </a:prstGeom>
        </p:spPr>
      </p:pic>
      <p:sp>
        <p:nvSpPr>
          <p:cNvPr id="7" name="AutoShape 2" descr="University of Tartu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8" name="AutoShape 4" descr="University of Tartu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pic>
        <p:nvPicPr>
          <p:cNvPr id="10" name="Pil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489" y="577094"/>
            <a:ext cx="2097206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4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aidinumbri kohatä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CBB93-E5E8-4EE3-8823-DD1642351FB5}" type="slidenum">
              <a:rPr kumimoji="0" lang="et-EE" altLang="et-EE" sz="9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t-EE" altLang="et-EE" sz="9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32099" name="Pil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7" y="3544888"/>
            <a:ext cx="4923224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0" name="Pil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2" y="350044"/>
            <a:ext cx="528081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2" name="Ristkülik 6"/>
          <p:cNvSpPr>
            <a:spLocks noChangeArrowheads="1"/>
          </p:cNvSpPr>
          <p:nvPr/>
        </p:nvSpPr>
        <p:spPr bwMode="auto">
          <a:xfrm>
            <a:off x="6075259" y="1169571"/>
            <a:ext cx="6260432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Haigusjuht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41 aastane mees, EMO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A15.0 </a:t>
            </a:r>
            <a:r>
              <a:rPr kumimoji="0" lang="et-EE" altLang="et-E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Rögas mikroskoopiliselt </a:t>
            </a:r>
            <a:r>
              <a:rPr kumimoji="0" lang="et-EE" altLang="et-E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posit</a:t>
            </a:r>
            <a:r>
              <a:rPr kumimoji="0" lang="et-EE" altLang="et-E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 kopsutuberkuloos</a:t>
            </a:r>
            <a:r>
              <a:rPr kumimoji="0" lang="et-EE" alt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; </a:t>
            </a:r>
            <a:r>
              <a:rPr kumimoji="0" lang="et-EE" altLang="et-EE" sz="1800" b="1" i="0" u="none" strike="noStrike" kern="1200" cap="none" spc="0" normalizeH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t-EE" altLang="et-E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MDR-TB</a:t>
            </a:r>
            <a:endParaRPr lang="et-EE" altLang="et-EE" sz="1800" b="0" dirty="0">
              <a:solidFill>
                <a:srgbClr val="232323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1200" cap="none" spc="0" normalizeH="0" baseline="0" noProof="0" dirty="0" smtClean="0">
              <a:ln>
                <a:noFill/>
              </a:ln>
              <a:solidFill>
                <a:srgbClr val="232323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Infiltratiivne</a:t>
            </a:r>
            <a:r>
              <a:rPr kumimoji="0" lang="et-EE" altLang="et-E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t-EE" alt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kopsutuberkuloos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lagunemise ja </a:t>
            </a:r>
            <a:r>
              <a:rPr kumimoji="0" lang="et-EE" altLang="et-E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disseminats</a:t>
            </a:r>
            <a:r>
              <a:rPr kumimoji="0" lang="et-EE" alt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faasis 1c2/1c2c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A18.6 Tuberkuloosne </a:t>
            </a:r>
            <a:r>
              <a:rPr kumimoji="0" lang="et-EE" altLang="et-E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keskkõrvapõletik</a:t>
            </a:r>
            <a:endParaRPr kumimoji="0" lang="et-EE" alt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B20.0 Tuberkuloosina avalduv HIV-tõbi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B18.2 Krooniline C-viirushepatiit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HIV1 RNA QN 3459        </a:t>
            </a:r>
            <a:endParaRPr kumimoji="0" lang="et-EE" altLang="et-EE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3" name="Sirge noolkonnektor 2"/>
          <p:cNvCxnSpPr/>
          <p:nvPr/>
        </p:nvCxnSpPr>
        <p:spPr>
          <a:xfrm>
            <a:off x="8832850" y="2997200"/>
            <a:ext cx="215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95B60-9784-25DD-081A-0307C8851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A79B1-5767-AE15-C01A-784453F3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BF2E0-EE3B-6A4E-9FB9-82DE86E1F0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3E7DDB-6FA6-8EA1-F360-13767553C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56" y="934103"/>
            <a:ext cx="8466421" cy="5906932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73A02EE-5E04-4CBB-E461-C9EB4F0CD12E}"/>
              </a:ext>
            </a:extLst>
          </p:cNvPr>
          <p:cNvSpPr/>
          <p:nvPr/>
        </p:nvSpPr>
        <p:spPr>
          <a:xfrm>
            <a:off x="1852824" y="1282632"/>
            <a:ext cx="955496" cy="41096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5DB59D4-0DD2-CA36-3960-BD38F1A5BB72}"/>
              </a:ext>
            </a:extLst>
          </p:cNvPr>
          <p:cNvSpPr/>
          <p:nvPr/>
        </p:nvSpPr>
        <p:spPr>
          <a:xfrm>
            <a:off x="6349771" y="1302059"/>
            <a:ext cx="836709" cy="41096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E0A408A-5B3B-9EC9-8F17-CA4ED5D9980A}"/>
              </a:ext>
            </a:extLst>
          </p:cNvPr>
          <p:cNvSpPr/>
          <p:nvPr/>
        </p:nvSpPr>
        <p:spPr>
          <a:xfrm>
            <a:off x="7186480" y="1297487"/>
            <a:ext cx="955496" cy="41096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57EBB99-2C3C-736B-1FD3-818268D1FA8E}"/>
              </a:ext>
            </a:extLst>
          </p:cNvPr>
          <p:cNvSpPr/>
          <p:nvPr/>
        </p:nvSpPr>
        <p:spPr>
          <a:xfrm>
            <a:off x="4508519" y="1302059"/>
            <a:ext cx="955496" cy="41096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B4B5E4-8B5F-D97A-1C7E-2D5A3733B06B}"/>
              </a:ext>
            </a:extLst>
          </p:cNvPr>
          <p:cNvSpPr txBox="1"/>
          <p:nvPr/>
        </p:nvSpPr>
        <p:spPr>
          <a:xfrm>
            <a:off x="1387265" y="36240"/>
            <a:ext cx="8153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Tuberkuloosi </a:t>
            </a:r>
            <a:r>
              <a:rPr kumimoji="0" lang="et-E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ravi</a:t>
            </a:r>
            <a:r>
              <a:rPr lang="et-EE" sz="2400" b="1" i="1" dirty="0" err="1" smtClean="0">
                <a:solidFill>
                  <a:srgbClr val="C00000"/>
                </a:solidFill>
                <a:latin typeface="Calibri" panose="020F0502020204030204"/>
              </a:rPr>
              <a:t>mite</a:t>
            </a:r>
            <a:r>
              <a:rPr lang="et-EE" sz="2400" b="1" i="1" dirty="0" smtClean="0">
                <a:solidFill>
                  <a:srgbClr val="C00000"/>
                </a:solidFill>
                <a:latin typeface="Calibri" panose="020F0502020204030204"/>
              </a:rPr>
              <a:t> kättesaadavus Euroopas</a:t>
            </a:r>
            <a:endParaRPr kumimoji="0" lang="et-EE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Availability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drugs for DR-TB in Europe: WHO EURO survey</a:t>
            </a:r>
          </a:p>
        </p:txBody>
      </p:sp>
      <p:sp>
        <p:nvSpPr>
          <p:cNvPr id="2" name="Ristkülik 1">
            <a:extLst>
              <a:ext uri="{FF2B5EF4-FFF2-40B4-BE49-F238E27FC236}">
                <a16:creationId xmlns:a16="http://schemas.microsoft.com/office/drawing/2014/main" id="{C0C392B3-AD9D-F5A2-342E-31FB8762D276}"/>
              </a:ext>
            </a:extLst>
          </p:cNvPr>
          <p:cNvSpPr/>
          <p:nvPr/>
        </p:nvSpPr>
        <p:spPr>
          <a:xfrm>
            <a:off x="9394269" y="2288354"/>
            <a:ext cx="53864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Eestis on kõik ravimid </a:t>
            </a:r>
          </a:p>
          <a:p>
            <a:r>
              <a:rPr lang="et-EE" sz="2000" dirty="0"/>
              <a:t>kättesaadavad. </a:t>
            </a:r>
          </a:p>
          <a:p>
            <a:endParaRPr lang="et-E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Lühemad ravikuurid</a:t>
            </a:r>
          </a:p>
          <a:p>
            <a:r>
              <a:rPr lang="et-EE" sz="2000" dirty="0"/>
              <a:t>Suukaudsed ravimid</a:t>
            </a:r>
          </a:p>
          <a:p>
            <a:endParaRPr lang="et-E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Uusi ravimeid ei ole </a:t>
            </a:r>
            <a:endParaRPr lang="et-EE" sz="2000" dirty="0" smtClean="0"/>
          </a:p>
          <a:p>
            <a:r>
              <a:rPr lang="et-EE" sz="2000" dirty="0" smtClean="0"/>
              <a:t>tulemas</a:t>
            </a:r>
            <a:endParaRPr lang="et-EE" sz="2000" dirty="0"/>
          </a:p>
          <a:p>
            <a:endParaRPr lang="et-EE" sz="20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10844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5D947-AC5A-4CEE-A6AA-807B1F56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1357113" cy="580127"/>
          </a:xfrm>
        </p:spPr>
        <p:txBody>
          <a:bodyPr>
            <a:normAutofit/>
          </a:bodyPr>
          <a:lstStyle/>
          <a:p>
            <a:r>
              <a:rPr lang="et-EE" sz="2800" b="1" i="1" u="sng" dirty="0">
                <a:solidFill>
                  <a:srgbClr val="C00000"/>
                </a:solidFill>
              </a:rPr>
              <a:t>1.  </a:t>
            </a:r>
            <a:r>
              <a:rPr lang="et-EE" sz="2800" b="1" i="1" u="sng" dirty="0" err="1">
                <a:solidFill>
                  <a:srgbClr val="C00000"/>
                </a:solidFill>
              </a:rPr>
              <a:t>Mükobakterite</a:t>
            </a:r>
            <a:r>
              <a:rPr lang="et-EE" sz="2800" b="1" i="1" u="sng" dirty="0">
                <a:solidFill>
                  <a:srgbClr val="C00000"/>
                </a:solidFill>
              </a:rPr>
              <a:t> laboratoorne diagnostika</a:t>
            </a:r>
            <a:endParaRPr lang="et-EE" sz="2800" i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75151-8589-440C-A0A3-51C7CD2FA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2" y="1013790"/>
            <a:ext cx="10561984" cy="4997152"/>
          </a:xfrm>
        </p:spPr>
        <p:txBody>
          <a:bodyPr>
            <a:noAutofit/>
          </a:bodyPr>
          <a:lstStyle/>
          <a:p>
            <a:r>
              <a:rPr lang="et-EE" sz="2000" b="1" dirty="0">
                <a:solidFill>
                  <a:srgbClr val="0070C0"/>
                </a:solidFill>
              </a:rPr>
              <a:t>    </a:t>
            </a:r>
            <a:r>
              <a:rPr lang="et-EE" sz="2000" b="1" u="sng" dirty="0">
                <a:solidFill>
                  <a:srgbClr val="0070C0"/>
                </a:solidFill>
              </a:rPr>
              <a:t>Molekulaarsed kiirtestid on tõusnud esimeseks valikuks</a:t>
            </a:r>
            <a:r>
              <a:rPr lang="et-EE" sz="2000" b="1" u="sng" dirty="0"/>
              <a:t> </a:t>
            </a:r>
          </a:p>
          <a:p>
            <a:pPr marL="0" indent="0">
              <a:buNone/>
            </a:pPr>
            <a:r>
              <a:rPr lang="et-EE" sz="2000" dirty="0" smtClean="0"/>
              <a:t>         (</a:t>
            </a:r>
            <a:r>
              <a:rPr lang="et-EE" sz="2000" dirty="0"/>
              <a:t>tuvastatakse </a:t>
            </a:r>
            <a:r>
              <a:rPr lang="et-EE" sz="2000" i="1" dirty="0"/>
              <a:t>M. </a:t>
            </a:r>
            <a:r>
              <a:rPr lang="et-EE" sz="2000" i="1" dirty="0" err="1"/>
              <a:t>tuberculosis</a:t>
            </a:r>
            <a:r>
              <a:rPr lang="et-EE" sz="2000" dirty="0" err="1"/>
              <a:t>’e</a:t>
            </a:r>
            <a:r>
              <a:rPr lang="et-EE" sz="2000" dirty="0"/>
              <a:t> kompleksi  olemasolu ja  ravimiresistentsust  </a:t>
            </a:r>
            <a:r>
              <a:rPr lang="et-EE" sz="2000" dirty="0" smtClean="0"/>
              <a:t>     </a:t>
            </a:r>
          </a:p>
          <a:p>
            <a:pPr marL="0" indent="0">
              <a:buNone/>
            </a:pPr>
            <a:r>
              <a:rPr lang="et-EE" sz="2000" dirty="0" smtClean="0"/>
              <a:t>         geenmutatsioonide </a:t>
            </a:r>
            <a:r>
              <a:rPr lang="et-EE" sz="2000" dirty="0"/>
              <a:t>alusel)   </a:t>
            </a:r>
          </a:p>
          <a:p>
            <a:pPr marL="0" indent="0">
              <a:buNone/>
            </a:pPr>
            <a:r>
              <a:rPr lang="et-EE" sz="2000" dirty="0">
                <a:solidFill>
                  <a:srgbClr val="FF0000"/>
                </a:solidFill>
              </a:rPr>
              <a:t>         </a:t>
            </a:r>
            <a:r>
              <a:rPr lang="et-EE" sz="2000" b="1" dirty="0">
                <a:solidFill>
                  <a:srgbClr val="0070C0"/>
                </a:solidFill>
              </a:rPr>
              <a:t>V</a:t>
            </a:r>
            <a:r>
              <a:rPr lang="et-EE" sz="2000" b="1" i="1" dirty="0" smtClean="0">
                <a:solidFill>
                  <a:srgbClr val="0070C0"/>
                </a:solidFill>
              </a:rPr>
              <a:t>astused mõne päevaga. </a:t>
            </a:r>
            <a:r>
              <a:rPr lang="et-EE" sz="2000" b="1" u="sng" dirty="0">
                <a:solidFill>
                  <a:srgbClr val="0070C0"/>
                </a:solidFill>
              </a:rPr>
              <a:t>Kiirendavad TB </a:t>
            </a:r>
            <a:r>
              <a:rPr lang="et-EE" sz="2000" b="1" u="sng" dirty="0" err="1">
                <a:solidFill>
                  <a:srgbClr val="0070C0"/>
                </a:solidFill>
              </a:rPr>
              <a:t>dgn</a:t>
            </a:r>
            <a:r>
              <a:rPr lang="et-EE" sz="2000" b="1" u="sng" dirty="0">
                <a:solidFill>
                  <a:srgbClr val="0070C0"/>
                </a:solidFill>
              </a:rPr>
              <a:t>  ja ravi alustamist </a:t>
            </a:r>
          </a:p>
          <a:p>
            <a:pPr marL="0" indent="0">
              <a:buNone/>
            </a:pPr>
            <a:endParaRPr lang="et-EE" sz="2000" dirty="0"/>
          </a:p>
          <a:p>
            <a:r>
              <a:rPr lang="et-EE" sz="2000" dirty="0"/>
              <a:t>Molekulaarse kiirtestiga (</a:t>
            </a:r>
            <a:r>
              <a:rPr lang="et-EE" sz="2000" dirty="0" err="1"/>
              <a:t>Xpert</a:t>
            </a:r>
            <a:r>
              <a:rPr lang="et-EE" sz="2000" dirty="0"/>
              <a:t>® MTB/RIF Ultra või BD® MAX MDR-TB) tuvastatud </a:t>
            </a:r>
            <a:r>
              <a:rPr lang="et-EE" sz="2000" u="sng" dirty="0" err="1"/>
              <a:t>rifampitsiiniresistentsuse</a:t>
            </a:r>
            <a:r>
              <a:rPr lang="et-EE" sz="2000" dirty="0"/>
              <a:t> </a:t>
            </a:r>
            <a:r>
              <a:rPr lang="et-EE" sz="2000" u="sng" dirty="0"/>
              <a:t>korral </a:t>
            </a:r>
            <a:r>
              <a:rPr lang="et-EE" sz="2000" b="1" u="sng" dirty="0">
                <a:solidFill>
                  <a:srgbClr val="0070C0"/>
                </a:solidFill>
              </a:rPr>
              <a:t>on põhjendatud kohe MDR-TB-ravi alustamine</a:t>
            </a:r>
          </a:p>
          <a:p>
            <a:pPr marL="0" indent="0">
              <a:buNone/>
            </a:pPr>
            <a:endParaRPr lang="et-EE" sz="2000" b="1" u="sng" dirty="0">
              <a:solidFill>
                <a:srgbClr val="0070C0"/>
              </a:solidFill>
            </a:endParaRPr>
          </a:p>
          <a:p>
            <a:r>
              <a:rPr lang="et-EE" sz="2000" dirty="0"/>
              <a:t> Kõik praegu Eestis kasutatavad molekulaarsed kiirtestid on  usaldusväärsed. </a:t>
            </a:r>
          </a:p>
          <a:p>
            <a:endParaRPr lang="et-EE" sz="2000" u="sng" dirty="0"/>
          </a:p>
          <a:p>
            <a:r>
              <a:rPr lang="et-EE" sz="2000" dirty="0" err="1"/>
              <a:t>Fenotüübilise</a:t>
            </a:r>
            <a:r>
              <a:rPr lang="et-EE" sz="2000" dirty="0"/>
              <a:t> ravimresistentsuse määramine toimub  </a:t>
            </a:r>
            <a:r>
              <a:rPr lang="et-EE" sz="2000" dirty="0" err="1"/>
              <a:t>vasatavalt</a:t>
            </a:r>
            <a:r>
              <a:rPr lang="et-EE" sz="2000" dirty="0"/>
              <a:t> molekulaarsete tehnikate tulemustele</a:t>
            </a:r>
          </a:p>
          <a:p>
            <a:endParaRPr lang="et-EE" sz="2000" dirty="0"/>
          </a:p>
          <a:p>
            <a:r>
              <a:rPr lang="et-EE" sz="2000" dirty="0">
                <a:solidFill>
                  <a:srgbClr val="000000"/>
                </a:solidFill>
              </a:rPr>
              <a:t>Tuberkuloosse meningiidi kahtluse korral, </a:t>
            </a:r>
            <a:r>
              <a:rPr lang="et-EE" sz="2000" u="sng" dirty="0">
                <a:solidFill>
                  <a:srgbClr val="000000"/>
                </a:solidFill>
              </a:rPr>
              <a:t>kui </a:t>
            </a:r>
            <a:r>
              <a:rPr lang="et-EE" sz="2000" u="sng" dirty="0" err="1">
                <a:solidFill>
                  <a:srgbClr val="000000"/>
                </a:solidFill>
              </a:rPr>
              <a:t>liikvorit</a:t>
            </a:r>
            <a:r>
              <a:rPr lang="et-EE" sz="2000" u="sng" dirty="0">
                <a:solidFill>
                  <a:srgbClr val="000000"/>
                </a:solidFill>
              </a:rPr>
              <a:t> on vähe, peab külvimeetodile ja mikroskoopiale eelistama molekulaarset kiiruuringut.</a:t>
            </a:r>
          </a:p>
          <a:p>
            <a:endParaRPr lang="et-EE" sz="1800" dirty="0"/>
          </a:p>
          <a:p>
            <a:endParaRPr lang="et-EE" sz="1800" dirty="0"/>
          </a:p>
          <a:p>
            <a:r>
              <a:rPr lang="et-EE" sz="1800" dirty="0"/>
              <a:t>. </a:t>
            </a:r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107326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b="1" i="1" u="sng" dirty="0" err="1">
                <a:solidFill>
                  <a:srgbClr val="C00000"/>
                </a:solidFill>
              </a:rPr>
              <a:t>Mükobakterite</a:t>
            </a:r>
            <a:r>
              <a:rPr lang="et-EE" sz="2800" b="1" i="1" u="sng" dirty="0">
                <a:solidFill>
                  <a:srgbClr val="C00000"/>
                </a:solidFill>
              </a:rPr>
              <a:t> laboratoorne diagnostika</a:t>
            </a:r>
            <a:endParaRPr lang="et-EE" sz="2800" i="1" dirty="0"/>
          </a:p>
        </p:txBody>
      </p:sp>
      <p:pic>
        <p:nvPicPr>
          <p:cNvPr id="1026" name="Picture 2" descr="https://med24.ee/sites/default/files/perearst/esikaas_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1" y="3921445"/>
            <a:ext cx="1663700" cy="23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stkülik 4"/>
          <p:cNvSpPr/>
          <p:nvPr/>
        </p:nvSpPr>
        <p:spPr>
          <a:xfrm>
            <a:off x="2312127" y="1587976"/>
            <a:ext cx="863599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1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sfui_bold"/>
                <a:ea typeface="+mn-ea"/>
                <a:cs typeface="+mn-cs"/>
              </a:rPr>
              <a:t>Tiina Kummik, Lea Pehme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sfui_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sfui_bold"/>
                <a:ea typeface="+mn-ea"/>
                <a:cs typeface="+mn-cs"/>
              </a:rPr>
              <a:t>Tuberkuloosi diagnoosimine ja laboratoorne diagnostika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sfui_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sfui_bold"/>
                <a:ea typeface="+mn-ea"/>
                <a:cs typeface="+mn-cs"/>
              </a:rPr>
              <a:t>Perearst, Juuni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sfui_bold"/>
                <a:ea typeface="+mn-ea"/>
                <a:cs typeface="+mn-cs"/>
              </a:rPr>
              <a:t>Med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sfui_bold"/>
                <a:ea typeface="+mn-ea"/>
                <a:cs typeface="+mn-cs"/>
              </a:rPr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933862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9AAD1-029F-2813-7086-C448D1D88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>
            <a:extLst>
              <a:ext uri="{FF2B5EF4-FFF2-40B4-BE49-F238E27FC236}">
                <a16:creationId xmlns:a16="http://schemas.microsoft.com/office/drawing/2014/main" id="{4D240D75-0212-318E-8798-49CD83B11F18}"/>
              </a:ext>
            </a:extLst>
          </p:cNvPr>
          <p:cNvSpPr/>
          <p:nvPr/>
        </p:nvSpPr>
        <p:spPr>
          <a:xfrm>
            <a:off x="3841902" y="415306"/>
            <a:ext cx="4802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3200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Latentne </a:t>
            </a:r>
            <a:r>
              <a:rPr lang="et-EE" sz="32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tuberkuloos</a:t>
            </a:r>
            <a:endParaRPr lang="et-EE" sz="32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stkülik 3">
            <a:extLst>
              <a:ext uri="{FF2B5EF4-FFF2-40B4-BE49-F238E27FC236}">
                <a16:creationId xmlns:a16="http://schemas.microsoft.com/office/drawing/2014/main" id="{61904EF4-16DA-9AD3-7020-20BCECB6A7B7}"/>
              </a:ext>
            </a:extLst>
          </p:cNvPr>
          <p:cNvSpPr/>
          <p:nvPr/>
        </p:nvSpPr>
        <p:spPr>
          <a:xfrm>
            <a:off x="1485733" y="1113799"/>
            <a:ext cx="9989127" cy="214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t-EE" sz="2000" b="1" dirty="0">
                <a:solidFill>
                  <a:srgbClr val="0070C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Latentse tuberkuloosiga </a:t>
            </a:r>
            <a:r>
              <a:rPr lang="et-EE" sz="2000" b="1" dirty="0" smtClean="0">
                <a:solidFill>
                  <a:srgbClr val="0070C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patsiendile </a:t>
            </a:r>
            <a:r>
              <a:rPr lang="et-EE" sz="2000" u="sng" dirty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tehke tuberkuloosi profülaktilist </a:t>
            </a:r>
            <a:r>
              <a:rPr lang="et-EE" sz="2000" u="sng" dirty="0" smtClean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ravi  kui </a:t>
            </a:r>
          </a:p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t-EE" sz="2000" dirty="0" smtClean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saab </a:t>
            </a:r>
            <a:r>
              <a:rPr lang="et-EE" sz="2000" dirty="0" err="1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immunosupressiivset</a:t>
            </a:r>
            <a:r>
              <a:rPr lang="et-EE" sz="2000" dirty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 bioloogilist </a:t>
            </a:r>
            <a:r>
              <a:rPr lang="et-EE" sz="2000" dirty="0" smtClean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ravi </a:t>
            </a:r>
            <a:endParaRPr lang="et-EE" sz="2000" dirty="0">
              <a:solidFill>
                <a:srgbClr val="000000"/>
              </a:solidFill>
              <a:latin typeface="inheri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on </a:t>
            </a:r>
            <a:r>
              <a:rPr lang="et-EE" sz="2000" dirty="0" err="1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immuunkomprimeeritud</a:t>
            </a:r>
            <a:r>
              <a:rPr lang="et-EE" sz="2000" dirty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 kaasuvate haiguste või nende ravi tõttu </a:t>
            </a:r>
          </a:p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 või on siirdamise ootejärjekorras,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t-EE" sz="2000" dirty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t-EE" sz="2000" dirty="0" smtClean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et-EE" sz="1600" dirty="0" smtClean="0">
                <a:solidFill>
                  <a:srgbClr val="0000CD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t-EE" sz="1600" dirty="0">
                <a:solidFill>
                  <a:srgbClr val="0000CD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AJAKOHASTATUD </a:t>
            </a:r>
            <a:r>
              <a:rPr lang="et-EE" sz="1600" dirty="0" smtClean="0">
                <a:solidFill>
                  <a:srgbClr val="0000CD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2025] </a:t>
            </a:r>
            <a:r>
              <a:rPr lang="et-EE" sz="1600" i="1" dirty="0" smtClean="0">
                <a:latin typeface="Inter"/>
              </a:rPr>
              <a:t>Tugev </a:t>
            </a:r>
            <a:r>
              <a:rPr lang="et-EE" sz="1600" i="1" dirty="0">
                <a:latin typeface="Inter"/>
              </a:rPr>
              <a:t>positiivne soovitus, madal </a:t>
            </a:r>
            <a:r>
              <a:rPr lang="et-EE" sz="1600" i="1" dirty="0" err="1">
                <a:latin typeface="Inter"/>
              </a:rPr>
              <a:t>tõendatuse</a:t>
            </a:r>
            <a:r>
              <a:rPr lang="et-EE" sz="1600" i="1" dirty="0">
                <a:latin typeface="Inter"/>
              </a:rPr>
              <a:t> aste</a:t>
            </a:r>
            <a:endParaRPr lang="et-EE" sz="1600" dirty="0"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lt 4" descr="https://www.ravijuhend.ee/img/pdf/icon-check-circle.png">
            <a:extLst>
              <a:ext uri="{FF2B5EF4-FFF2-40B4-BE49-F238E27FC236}">
                <a16:creationId xmlns:a16="http://schemas.microsoft.com/office/drawing/2014/main" id="{0B5012AC-8C90-33A6-5506-1BC7B2F9EC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7" y="1000081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istkülik 5">
            <a:extLst>
              <a:ext uri="{FF2B5EF4-FFF2-40B4-BE49-F238E27FC236}">
                <a16:creationId xmlns:a16="http://schemas.microsoft.com/office/drawing/2014/main" id="{295B9D6A-001A-8C1D-AE5F-8B07B4A08EC8}"/>
              </a:ext>
            </a:extLst>
          </p:cNvPr>
          <p:cNvSpPr/>
          <p:nvPr/>
        </p:nvSpPr>
        <p:spPr>
          <a:xfrm>
            <a:off x="1485733" y="3536874"/>
            <a:ext cx="9559636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t-EE" sz="2000" dirty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Enne latentse tuberkuloosiga patsiendi profülaktilise ravi alustamist veenduge,                   et tal ei ole aktiivset tuberkuloosi.    </a:t>
            </a:r>
            <a:r>
              <a:rPr lang="et-EE" sz="2000" i="1" dirty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Praktiline soovitus</a:t>
            </a:r>
            <a:r>
              <a:rPr lang="et-EE" sz="2000" dirty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t-EE" sz="1400" dirty="0">
                <a:solidFill>
                  <a:srgbClr val="0000CD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[UUS 2025]</a:t>
            </a:r>
            <a:endParaRPr lang="et-E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93F09F43-DBDD-5351-26B5-062F532EA281}"/>
              </a:ext>
            </a:extLst>
          </p:cNvPr>
          <p:cNvSpPr/>
          <p:nvPr/>
        </p:nvSpPr>
        <p:spPr>
          <a:xfrm>
            <a:off x="828675" y="4606101"/>
            <a:ext cx="10748940" cy="1861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t-EE" sz="2000" dirty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Latentse tuberkuloosiga patsienti, kellel on </a:t>
            </a:r>
            <a:r>
              <a:rPr lang="et-EE" sz="2000" b="1" u="sng" dirty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teadaolev lähi- kontakt MDR-TB-haigega</a:t>
            </a:r>
            <a:r>
              <a:rPr lang="et-EE" sz="2000" dirty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,                                                             jälgige kahe aasta vältel pärast arvatavat nakatumist.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t-EE" sz="2000" dirty="0"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Tuberkuloosi profülaktiliseks raviks võib kasutada </a:t>
            </a:r>
            <a:r>
              <a:rPr lang="et-EE" sz="2000" u="heavy" dirty="0" err="1"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levofloksatsiini</a:t>
            </a:r>
            <a:r>
              <a:rPr lang="et-EE" sz="2000" dirty="0"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t-EE" sz="2000" dirty="0" smtClean="0"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kuus kuud igapäevaselt.  </a:t>
            </a:r>
            <a:r>
              <a:rPr lang="et-EE" sz="2000" dirty="0"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Enne ravi alustamist konsulteerida ravijärelevalve ekspertrühmaga. </a:t>
            </a:r>
            <a:r>
              <a:rPr lang="et-EE" sz="1400" b="1" dirty="0">
                <a:solidFill>
                  <a:srgbClr val="0070C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[UUS 2025]</a:t>
            </a:r>
            <a:endParaRPr lang="et-EE" sz="1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t-EE" sz="1600" i="1" dirty="0" smtClean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Nõrk </a:t>
            </a:r>
            <a:r>
              <a:rPr lang="et-EE" sz="1600" i="1" dirty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positiivne soovitus, mõõdukas </a:t>
            </a:r>
            <a:r>
              <a:rPr lang="et-EE" sz="1600" i="1" dirty="0" err="1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tõendatuse</a:t>
            </a:r>
            <a:r>
              <a:rPr lang="et-EE" sz="1600" i="1" dirty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 aste</a:t>
            </a:r>
            <a:endParaRPr lang="et-EE" sz="1600" dirty="0"/>
          </a:p>
        </p:txBody>
      </p:sp>
      <p:pic>
        <p:nvPicPr>
          <p:cNvPr id="8" name="Pilt 7" descr="https://www.ravijuhend.ee/img/pdf/icon-check.png">
            <a:extLst>
              <a:ext uri="{FF2B5EF4-FFF2-40B4-BE49-F238E27FC236}">
                <a16:creationId xmlns:a16="http://schemas.microsoft.com/office/drawing/2014/main" id="{AD4FD47D-560B-1D6F-1B9B-1FE13F3654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7" y="4606101"/>
            <a:ext cx="476250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98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id="{8DC9747D-64E7-CD04-4963-BF8D3437E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767" y="283789"/>
            <a:ext cx="7052143" cy="6502909"/>
          </a:xfrm>
          <a:prstGeom prst="rect">
            <a:avLst/>
          </a:prstGeom>
        </p:spPr>
      </p:pic>
      <p:sp>
        <p:nvSpPr>
          <p:cNvPr id="4" name="Ristkülik 3">
            <a:extLst>
              <a:ext uri="{FF2B5EF4-FFF2-40B4-BE49-F238E27FC236}">
                <a16:creationId xmlns:a16="http://schemas.microsoft.com/office/drawing/2014/main" id="{5CD2EF72-8115-73D9-45E1-36EF2631D91D}"/>
              </a:ext>
            </a:extLst>
          </p:cNvPr>
          <p:cNvSpPr/>
          <p:nvPr/>
        </p:nvSpPr>
        <p:spPr>
          <a:xfrm>
            <a:off x="275576" y="1234984"/>
            <a:ext cx="3068516" cy="28667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2400" b="1" dirty="0">
                <a:solidFill>
                  <a:srgbClr val="C00000"/>
                </a:solidFill>
              </a:rPr>
              <a:t>Latentne</a:t>
            </a:r>
            <a:r>
              <a:rPr lang="et-EE" sz="2400" dirty="0">
                <a:solidFill>
                  <a:srgbClr val="C00000"/>
                </a:solidFill>
              </a:rPr>
              <a:t> </a:t>
            </a:r>
            <a:r>
              <a:rPr lang="et-EE" sz="2400" b="1" dirty="0" smtClean="0">
                <a:solidFill>
                  <a:srgbClr val="C00000"/>
                </a:solidFill>
              </a:rPr>
              <a:t>TB </a:t>
            </a:r>
            <a:endParaRPr lang="et-EE" sz="2400" b="1" dirty="0">
              <a:solidFill>
                <a:srgbClr val="C00000"/>
              </a:solidFill>
            </a:endParaRPr>
          </a:p>
          <a:p>
            <a:pPr algn="ctr"/>
            <a:r>
              <a:rPr lang="et-EE" sz="2000" dirty="0"/>
              <a:t>Profülaktiline </a:t>
            </a:r>
            <a:r>
              <a:rPr lang="et-EE" sz="2000" dirty="0" smtClean="0"/>
              <a:t>ravi</a:t>
            </a:r>
          </a:p>
          <a:p>
            <a:pPr algn="ctr"/>
            <a:endParaRPr lang="et-EE" sz="2000" dirty="0"/>
          </a:p>
          <a:p>
            <a:pPr algn="ctr"/>
            <a:r>
              <a:rPr lang="et-EE" sz="2000" dirty="0" smtClean="0"/>
              <a:t>Uus ravim- </a:t>
            </a:r>
            <a:r>
              <a:rPr lang="et-EE" sz="2000" dirty="0" err="1" smtClean="0"/>
              <a:t>rifapentiin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4080966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3">
            <a:extLst>
              <a:ext uri="{FF2B5EF4-FFF2-40B4-BE49-F238E27FC236}">
                <a16:creationId xmlns:a16="http://schemas.microsoft.com/office/drawing/2014/main" id="{D861E550-65B9-07A4-9D70-EAB6B9A5690D}"/>
              </a:ext>
            </a:extLst>
          </p:cNvPr>
          <p:cNvSpPr/>
          <p:nvPr/>
        </p:nvSpPr>
        <p:spPr>
          <a:xfrm>
            <a:off x="2569029" y="2569029"/>
            <a:ext cx="6781800" cy="24383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b="1" dirty="0" err="1"/>
              <a:t>Levofloksatsiin</a:t>
            </a:r>
            <a:r>
              <a:rPr lang="et-EE" sz="2400" b="1" dirty="0"/>
              <a:t>  500 mg päevas </a:t>
            </a:r>
          </a:p>
          <a:p>
            <a:pPr algn="ctr"/>
            <a:r>
              <a:rPr lang="et-EE" sz="2400" b="1" dirty="0"/>
              <a:t>6 kuud igapäevaselt</a:t>
            </a:r>
          </a:p>
        </p:txBody>
      </p:sp>
      <p:sp>
        <p:nvSpPr>
          <p:cNvPr id="2" name="Ristkülik 1"/>
          <p:cNvSpPr/>
          <p:nvPr/>
        </p:nvSpPr>
        <p:spPr>
          <a:xfrm>
            <a:off x="2734492" y="80033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t-EE" sz="2800" b="1" dirty="0">
                <a:solidFill>
                  <a:srgbClr val="C00000"/>
                </a:solidFill>
                <a:latin typeface="Calibri"/>
              </a:rPr>
              <a:t>Latentne</a:t>
            </a:r>
            <a:r>
              <a:rPr lang="et-EE" sz="28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et-EE" sz="2800" b="1" dirty="0">
                <a:solidFill>
                  <a:srgbClr val="C00000"/>
                </a:solidFill>
                <a:latin typeface="Calibri"/>
              </a:rPr>
              <a:t>TB, ravi </a:t>
            </a:r>
            <a:r>
              <a:rPr lang="et-EE" sz="2800" b="1" dirty="0" smtClean="0">
                <a:solidFill>
                  <a:srgbClr val="C00000"/>
                </a:solidFill>
                <a:latin typeface="Calibri"/>
              </a:rPr>
              <a:t> ehk Profülaktiline </a:t>
            </a:r>
            <a:r>
              <a:rPr lang="et-EE" sz="2800" b="1" dirty="0">
                <a:solidFill>
                  <a:srgbClr val="C00000"/>
                </a:solidFill>
                <a:latin typeface="Calibri"/>
              </a:rPr>
              <a:t>ravi</a:t>
            </a:r>
          </a:p>
          <a:p>
            <a:pPr lvl="0" algn="ctr"/>
            <a:r>
              <a:rPr lang="et-EE" sz="2800" dirty="0" err="1" smtClean="0">
                <a:solidFill>
                  <a:prstClr val="black"/>
                </a:solidFill>
                <a:latin typeface="Calibri"/>
              </a:rPr>
              <a:t>Multiresistentne</a:t>
            </a:r>
            <a:r>
              <a:rPr lang="et-EE" sz="28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t-EE" sz="2800" dirty="0">
                <a:solidFill>
                  <a:prstClr val="black"/>
                </a:solidFill>
                <a:latin typeface="Calibri"/>
              </a:rPr>
              <a:t>haigusvorm</a:t>
            </a:r>
          </a:p>
        </p:txBody>
      </p:sp>
    </p:spTree>
    <p:extLst>
      <p:ext uri="{BB962C8B-B14F-4D97-AF65-F5344CB8AC3E}">
        <p14:creationId xmlns:p14="http://schemas.microsoft.com/office/powerpoint/2010/main" val="1840258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3AFC8-BFCB-6710-9A1B-AA62864C8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FCD37662-F832-1E2E-F87F-E4F313D6D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171" y="97723"/>
            <a:ext cx="7147559" cy="6807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EABCA1-1543-1782-9FB8-33B3FA7C25DA}"/>
              </a:ext>
            </a:extLst>
          </p:cNvPr>
          <p:cNvSpPr txBox="1"/>
          <p:nvPr/>
        </p:nvSpPr>
        <p:spPr>
          <a:xfrm>
            <a:off x="304799" y="1470902"/>
            <a:ext cx="4319452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tabLst/>
              <a:defRPr/>
            </a:pPr>
            <a:r>
              <a:rPr lang="et-EE" sz="2400" b="1" dirty="0">
                <a:solidFill>
                  <a:srgbClr val="C00000"/>
                </a:solidFill>
                <a:latin typeface="Century Gothic" panose="020B0502020202020204"/>
              </a:rPr>
              <a:t>3</a:t>
            </a:r>
            <a:r>
              <a:rPr lang="et-EE" sz="2400" b="1" dirty="0" smtClean="0">
                <a:solidFill>
                  <a:srgbClr val="C00000"/>
                </a:solidFill>
                <a:latin typeface="Century Gothic" panose="020B0502020202020204"/>
              </a:rPr>
              <a:t>. </a:t>
            </a:r>
            <a:r>
              <a:rPr lang="et-EE" sz="2400" b="1" dirty="0" smtClean="0">
                <a:solidFill>
                  <a:srgbClr val="C00000"/>
                </a:solidFill>
                <a:latin typeface="Century Gothic" panose="020B0502020202020204"/>
              </a:rPr>
              <a:t>TB ravi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tabLst/>
              <a:defRPr/>
            </a:pPr>
            <a:r>
              <a:rPr lang="et-EE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R</a:t>
            </a:r>
            <a:r>
              <a:rPr lang="et-EE" sz="2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avimt</a:t>
            </a:r>
            <a:r>
              <a:rPr kumimoji="0" lang="et-E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undlik</a:t>
            </a:r>
            <a:r>
              <a:rPr kumimoji="0" lang="et-E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TB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istkülik 2"/>
          <p:cNvSpPr/>
          <p:nvPr/>
        </p:nvSpPr>
        <p:spPr>
          <a:xfrm>
            <a:off x="148046" y="2864398"/>
            <a:ext cx="6096000" cy="13480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spcBef>
                <a:spcPct val="20000"/>
              </a:spcBef>
            </a:pPr>
            <a:r>
              <a:rPr lang="et-EE" sz="2400" dirty="0" smtClean="0">
                <a:solidFill>
                  <a:prstClr val="black"/>
                </a:solidFill>
              </a:rPr>
              <a:t>     Eelistatakse </a:t>
            </a:r>
          </a:p>
          <a:p>
            <a:pPr lvl="0" defTabSz="914400">
              <a:spcBef>
                <a:spcPct val="20000"/>
              </a:spcBef>
            </a:pPr>
            <a:r>
              <a:rPr lang="et-EE" sz="2400" dirty="0" smtClean="0">
                <a:solidFill>
                  <a:prstClr val="black"/>
                </a:solidFill>
              </a:rPr>
              <a:t>lühemaid ravikuure ja  </a:t>
            </a:r>
          </a:p>
          <a:p>
            <a:pPr lvl="0" defTabSz="914400">
              <a:spcBef>
                <a:spcPct val="20000"/>
              </a:spcBef>
            </a:pPr>
            <a:r>
              <a:rPr lang="et-EE" sz="2400" dirty="0" smtClean="0">
                <a:solidFill>
                  <a:prstClr val="black"/>
                </a:solidFill>
              </a:rPr>
              <a:t>suukaudseid ravimeid</a:t>
            </a:r>
            <a:endParaRPr lang="et-E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FC934-7569-A0E5-057C-C49D5809F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F0810-65EC-AB51-38A8-02EC85E9D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607" y="6304834"/>
            <a:ext cx="9337393" cy="1106332"/>
          </a:xfrm>
        </p:spPr>
        <p:txBody>
          <a:bodyPr>
            <a:noAutofit/>
          </a:bodyPr>
          <a:lstStyle/>
          <a:p>
            <a:r>
              <a:rPr lang="et-E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WHO: MDR </a:t>
            </a:r>
            <a:r>
              <a:rPr lang="et-E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 ravi uuendatud juhtnöörid ilmuvad 2025.a.</a:t>
            </a:r>
            <a:r>
              <a:rPr lang="et-EE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ACEDB-C72D-389F-7BC7-3C5394FC6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396" y="1209489"/>
            <a:ext cx="8203474" cy="2834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400" dirty="0" smtClean="0"/>
              <a:t>   Uued </a:t>
            </a:r>
            <a:r>
              <a:rPr lang="et-EE" sz="2400" dirty="0"/>
              <a:t>lühemad raviskeemid MDR TB ravis </a:t>
            </a:r>
            <a:endParaRPr lang="ru-RU" sz="2400" dirty="0"/>
          </a:p>
          <a:p>
            <a:pPr lvl="1"/>
            <a:r>
              <a:rPr lang="en-US" sz="2400" b="1" dirty="0"/>
              <a:t>6-</a:t>
            </a:r>
            <a:r>
              <a:rPr lang="et-EE" sz="2400" b="1" dirty="0"/>
              <a:t> kuud</a:t>
            </a:r>
            <a:r>
              <a:rPr lang="ru-RU" sz="2400" b="1" dirty="0"/>
              <a:t> (</a:t>
            </a:r>
            <a:r>
              <a:rPr lang="en-US" sz="2400" b="1" dirty="0"/>
              <a:t>standard</a:t>
            </a:r>
            <a:r>
              <a:rPr lang="ru-RU" sz="2400" b="1" dirty="0" smtClean="0"/>
              <a:t>)</a:t>
            </a:r>
            <a:r>
              <a:rPr lang="ru-RU" sz="2400" dirty="0" smtClean="0"/>
              <a:t> </a:t>
            </a:r>
            <a:endParaRPr lang="et-EE" sz="2400" dirty="0" smtClean="0"/>
          </a:p>
          <a:p>
            <a:pPr lvl="1"/>
            <a:r>
              <a:rPr lang="ru-RU" sz="2400" b="1" dirty="0" smtClean="0"/>
              <a:t>9</a:t>
            </a:r>
            <a:r>
              <a:rPr lang="en-US" sz="2400" b="1" dirty="0"/>
              <a:t>-</a:t>
            </a:r>
            <a:r>
              <a:rPr lang="et-EE" sz="2400" b="1" dirty="0"/>
              <a:t> kuud </a:t>
            </a:r>
            <a:r>
              <a:rPr lang="ru-RU" sz="2400" b="1" dirty="0"/>
              <a:t> (</a:t>
            </a:r>
            <a:r>
              <a:rPr lang="en-US" sz="2400" b="1" dirty="0"/>
              <a:t>standard</a:t>
            </a:r>
            <a:r>
              <a:rPr lang="ru-RU" sz="2400" b="1" dirty="0" smtClean="0"/>
              <a:t>)</a:t>
            </a:r>
            <a:endParaRPr lang="et-EE" sz="2400" dirty="0"/>
          </a:p>
          <a:p>
            <a:pPr lvl="1"/>
            <a:r>
              <a:rPr lang="ru-RU" sz="2400" b="1" dirty="0" smtClean="0"/>
              <a:t>18</a:t>
            </a:r>
            <a:r>
              <a:rPr lang="en-US" sz="2400" b="1" dirty="0"/>
              <a:t>-</a:t>
            </a:r>
            <a:r>
              <a:rPr lang="et-EE" sz="2400" b="1" dirty="0"/>
              <a:t>kuud </a:t>
            </a:r>
            <a:r>
              <a:rPr lang="ru-RU" sz="2400" b="1" dirty="0"/>
              <a:t> (</a:t>
            </a:r>
            <a:r>
              <a:rPr lang="en-US" sz="2400" b="1" dirty="0" err="1" smtClean="0"/>
              <a:t>individuali</a:t>
            </a:r>
            <a:r>
              <a:rPr lang="et-EE" sz="2400" b="1" dirty="0" smtClean="0"/>
              <a:t>seeritud</a:t>
            </a:r>
            <a:r>
              <a:rPr lang="ru-RU" sz="2400" b="1" dirty="0" smtClean="0"/>
              <a:t>)</a:t>
            </a:r>
            <a:endParaRPr lang="et-EE" sz="2400" dirty="0"/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229F5-CA71-76E5-B1D7-D63E2D22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BF2E0-EE3B-6A4E-9FB9-82DE86E1F0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ABCA1-1543-1782-9FB8-33B3FA7C25DA}"/>
              </a:ext>
            </a:extLst>
          </p:cNvPr>
          <p:cNvSpPr txBox="1"/>
          <p:nvPr/>
        </p:nvSpPr>
        <p:spPr>
          <a:xfrm>
            <a:off x="4098834" y="473654"/>
            <a:ext cx="4319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tabLst/>
              <a:defRPr/>
            </a:pPr>
            <a:r>
              <a:rPr lang="et-EE" sz="2800" b="1" dirty="0">
                <a:solidFill>
                  <a:srgbClr val="C00000"/>
                </a:solidFill>
                <a:latin typeface="Century Gothic" panose="020B0502020202020204"/>
              </a:rPr>
              <a:t>3</a:t>
            </a:r>
            <a:r>
              <a:rPr lang="et-EE" sz="2800" b="1" dirty="0" smtClean="0">
                <a:solidFill>
                  <a:srgbClr val="C00000"/>
                </a:solidFill>
                <a:latin typeface="Century Gothic" panose="020B0502020202020204"/>
              </a:rPr>
              <a:t>. </a:t>
            </a:r>
            <a:r>
              <a:rPr lang="et-EE" sz="2800" b="1" dirty="0" smtClean="0">
                <a:solidFill>
                  <a:srgbClr val="C00000"/>
                </a:solidFill>
                <a:latin typeface="Century Gothic" panose="020B0502020202020204"/>
              </a:rPr>
              <a:t>TB ravi</a:t>
            </a:r>
          </a:p>
        </p:txBody>
      </p:sp>
      <p:sp>
        <p:nvSpPr>
          <p:cNvPr id="7" name="Ristkülik 6"/>
          <p:cNvSpPr/>
          <p:nvPr/>
        </p:nvSpPr>
        <p:spPr>
          <a:xfrm>
            <a:off x="410754" y="4009392"/>
            <a:ext cx="111716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t-EE" sz="2400" b="1" dirty="0">
                <a:solidFill>
                  <a:srgbClr val="0070C0"/>
                </a:solidFill>
              </a:rPr>
              <a:t>Kas </a:t>
            </a:r>
            <a:r>
              <a:rPr lang="et-EE" sz="2400" b="1" dirty="0" smtClean="0">
                <a:solidFill>
                  <a:srgbClr val="0070C0"/>
                </a:solidFill>
              </a:rPr>
              <a:t>TB </a:t>
            </a:r>
            <a:r>
              <a:rPr lang="et-EE" sz="2400" b="1" dirty="0">
                <a:solidFill>
                  <a:srgbClr val="0070C0"/>
                </a:solidFill>
              </a:rPr>
              <a:t>patsiendi puhul peaks eelistama </a:t>
            </a:r>
            <a:r>
              <a:rPr lang="et-EE" sz="2400" b="1" dirty="0" smtClean="0">
                <a:solidFill>
                  <a:srgbClr val="0070C0"/>
                </a:solidFill>
              </a:rPr>
              <a:t>ambulatoorset </a:t>
            </a:r>
            <a:r>
              <a:rPr lang="et-EE" sz="2400" b="1" dirty="0">
                <a:solidFill>
                  <a:srgbClr val="0070C0"/>
                </a:solidFill>
              </a:rPr>
              <a:t>või statsionaarset ravi</a:t>
            </a:r>
          </a:p>
          <a:p>
            <a:pPr lvl="0">
              <a:defRPr/>
            </a:pPr>
            <a:r>
              <a:rPr lang="et-EE" sz="2400" dirty="0" smtClean="0">
                <a:solidFill>
                  <a:prstClr val="black"/>
                </a:solidFill>
              </a:rPr>
              <a:t>Puudub </a:t>
            </a:r>
            <a:r>
              <a:rPr lang="et-EE" sz="2400" dirty="0">
                <a:solidFill>
                  <a:prstClr val="black"/>
                </a:solidFill>
              </a:rPr>
              <a:t>kvaliteetne tõendusmaterjal. </a:t>
            </a:r>
          </a:p>
          <a:p>
            <a:pPr lvl="0">
              <a:defRPr/>
            </a:pPr>
            <a:r>
              <a:rPr lang="et-EE" sz="2400" dirty="0" smtClean="0">
                <a:solidFill>
                  <a:prstClr val="black"/>
                </a:solidFill>
              </a:rPr>
              <a:t>Arvestades TB-</a:t>
            </a:r>
            <a:r>
              <a:rPr lang="et-EE" sz="2400" dirty="0" err="1" smtClean="0">
                <a:solidFill>
                  <a:prstClr val="black"/>
                </a:solidFill>
              </a:rPr>
              <a:t>ga</a:t>
            </a:r>
            <a:r>
              <a:rPr lang="et-EE" sz="2400" dirty="0" smtClean="0">
                <a:solidFill>
                  <a:prstClr val="black"/>
                </a:solidFill>
              </a:rPr>
              <a:t> </a:t>
            </a:r>
            <a:r>
              <a:rPr lang="et-EE" sz="2400" dirty="0">
                <a:solidFill>
                  <a:prstClr val="black"/>
                </a:solidFill>
              </a:rPr>
              <a:t>kaasnevat nakkusohtu ja </a:t>
            </a:r>
            <a:r>
              <a:rPr lang="et-EE" sz="2400" dirty="0" smtClean="0">
                <a:solidFill>
                  <a:prstClr val="black"/>
                </a:solidFill>
              </a:rPr>
              <a:t> suurt MDR-TB </a:t>
            </a:r>
            <a:r>
              <a:rPr lang="et-EE" sz="2400" dirty="0">
                <a:solidFill>
                  <a:prstClr val="black"/>
                </a:solidFill>
              </a:rPr>
              <a:t>osakaalu </a:t>
            </a:r>
            <a:r>
              <a:rPr lang="et-EE" sz="2400" dirty="0" smtClean="0">
                <a:solidFill>
                  <a:prstClr val="black"/>
                </a:solidFill>
              </a:rPr>
              <a:t>Eestis</a:t>
            </a:r>
            <a:endParaRPr lang="et-EE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t-EE" sz="2400" dirty="0">
                <a:solidFill>
                  <a:prstClr val="black"/>
                </a:solidFill>
              </a:rPr>
              <a:t>o</a:t>
            </a:r>
            <a:r>
              <a:rPr lang="et-EE" sz="2400" dirty="0" smtClean="0">
                <a:solidFill>
                  <a:prstClr val="black"/>
                </a:solidFill>
              </a:rPr>
              <a:t>n otstarbekas </a:t>
            </a:r>
            <a:r>
              <a:rPr lang="et-EE" sz="2400" dirty="0">
                <a:solidFill>
                  <a:prstClr val="black"/>
                </a:solidFill>
              </a:rPr>
              <a:t>jätkata senist praktikat,  </a:t>
            </a:r>
          </a:p>
          <a:p>
            <a:pPr lvl="0">
              <a:defRPr/>
            </a:pPr>
            <a:r>
              <a:rPr lang="et-EE" sz="2400" dirty="0">
                <a:solidFill>
                  <a:prstClr val="black"/>
                </a:solidFill>
              </a:rPr>
              <a:t>et </a:t>
            </a:r>
            <a:r>
              <a:rPr lang="et-EE" sz="2400" b="1" dirty="0">
                <a:solidFill>
                  <a:prstClr val="black"/>
                </a:solidFill>
              </a:rPr>
              <a:t>mikroskoopiliselt positiivse haige tuberkuloosiravi peab alustama statsionaaris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09247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1E68B-B6C9-3436-69F1-4CCDDA96E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11FA2C73-E9CA-7BA7-CE43-A0CC0C9F0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28" y="278065"/>
            <a:ext cx="10968084" cy="597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9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B2EB3-264A-9CA7-C847-DFCDE6E6C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3C5A8C8-5274-5532-47E4-7EB7A84A9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413657"/>
            <a:ext cx="9730241" cy="6335486"/>
          </a:xfrm>
        </p:spPr>
        <p:txBody>
          <a:bodyPr>
            <a:normAutofit lnSpcReduction="10000"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t-EE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Ravijuhendi ajakohastamise põhjus</a:t>
            </a:r>
            <a:r>
              <a:rPr lang="et-EE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t-E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Eelmine juhend 2017.a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kuue aasta jooksul teostatud teadusuuringud on toonud uut infot ja tõenduspõhiseid soovitusi. </a:t>
            </a:r>
            <a:r>
              <a:rPr lang="et-EE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Sooviti </a:t>
            </a:r>
            <a:r>
              <a:rPr lang="et-E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üle vaadata </a:t>
            </a:r>
            <a:r>
              <a:rPr lang="et-EE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 ravi korraldus ja TB kontaktsete uurimine</a:t>
            </a:r>
            <a:r>
              <a:rPr lang="et-EE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t-E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t-E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t-E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t-EE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Ravijuhendi uuendamise tähelepanu </a:t>
            </a:r>
            <a:r>
              <a:rPr lang="et-EE" sz="20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keskmes</a:t>
            </a:r>
            <a:r>
              <a:rPr lang="et-EE" sz="2000" b="1" u="sng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t-EE" sz="2000" b="1" u="sng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t-E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TB laboratoorse diagnostika molekulaarsed meetodid,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t-E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latentne TB,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t-E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uued ravimid </a:t>
            </a:r>
            <a:r>
              <a:rPr lang="et-EE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rifapentiin</a:t>
            </a:r>
            <a:r>
              <a:rPr lang="et-E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ja </a:t>
            </a:r>
            <a:r>
              <a:rPr lang="et-EE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pretomaniid</a:t>
            </a:r>
            <a:r>
              <a:rPr lang="et-E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t-E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uuenenud raviskeemid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t-E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uuendatud on TB kontaktsete väljaselgitamise ja tervisekontrolli kutsumise korda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t-EE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t-EE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Ravijuhend </a:t>
            </a:r>
            <a:r>
              <a:rPr lang="et-EE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mõeldud kasutamiseks kopsuarstidele, perearstidele </a:t>
            </a:r>
            <a:r>
              <a:rPr lang="et-EE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</a:t>
            </a:r>
          </a:p>
          <a:p>
            <a:pPr marL="0" indent="0">
              <a:buNone/>
            </a:pPr>
            <a:r>
              <a:rPr lang="et-EE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t-EE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teistele eriarstidele, samuti õdedele ja Terviseameti spetsialistidele.</a:t>
            </a:r>
            <a:r>
              <a:rPr lang="et-EE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t-EE" sz="20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1565775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D7920-DA84-66D5-020E-2EE3241D9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stkülik 2">
            <a:extLst>
              <a:ext uri="{FF2B5EF4-FFF2-40B4-BE49-F238E27FC236}">
                <a16:creationId xmlns:a16="http://schemas.microsoft.com/office/drawing/2014/main" id="{C6055D49-4B7A-5AD8-F114-D42CBB25A803}"/>
              </a:ext>
            </a:extLst>
          </p:cNvPr>
          <p:cNvSpPr/>
          <p:nvPr/>
        </p:nvSpPr>
        <p:spPr>
          <a:xfrm>
            <a:off x="1416132" y="5003068"/>
            <a:ext cx="109391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b="1" dirty="0">
                <a:solidFill>
                  <a:srgbClr val="000000"/>
                </a:solidFill>
                <a:latin typeface="Inter"/>
              </a:rPr>
              <a:t>Alates 1. juulist 2023 rahastab </a:t>
            </a:r>
            <a:r>
              <a:rPr lang="et-EE" sz="2000" b="1" dirty="0" err="1">
                <a:solidFill>
                  <a:srgbClr val="000000"/>
                </a:solidFill>
                <a:latin typeface="Inter"/>
              </a:rPr>
              <a:t>OKR-i</a:t>
            </a:r>
            <a:r>
              <a:rPr lang="et-EE" sz="2000" b="1" dirty="0">
                <a:solidFill>
                  <a:srgbClr val="000000"/>
                </a:solidFill>
                <a:latin typeface="Inter"/>
              </a:rPr>
              <a:t> teenust Tervisekassa</a:t>
            </a:r>
            <a:r>
              <a:rPr lang="et-EE" sz="2000" b="1" dirty="0" smtClean="0">
                <a:solidFill>
                  <a:srgbClr val="000000"/>
                </a:solidFill>
                <a:latin typeface="Inter"/>
              </a:rPr>
              <a:t>.</a:t>
            </a:r>
          </a:p>
          <a:p>
            <a:r>
              <a:rPr lang="et-EE" sz="2000" b="1" dirty="0" smtClean="0">
                <a:solidFill>
                  <a:srgbClr val="000000"/>
                </a:solidFill>
                <a:latin typeface="Inter"/>
              </a:rPr>
              <a:t> </a:t>
            </a:r>
            <a:endParaRPr lang="et-EE" sz="2000" b="1" dirty="0">
              <a:solidFill>
                <a:srgbClr val="000000"/>
              </a:solidFill>
              <a:latin typeface="Inter"/>
            </a:endParaRPr>
          </a:p>
          <a:p>
            <a:r>
              <a:rPr lang="et-EE" sz="2000" dirty="0">
                <a:solidFill>
                  <a:srgbClr val="000000"/>
                </a:solidFill>
                <a:latin typeface="Inter"/>
              </a:rPr>
              <a:t>Lisainfo: Tervisekassa </a:t>
            </a:r>
            <a:r>
              <a:rPr lang="et-EE" sz="2000" u="sng" dirty="0" err="1">
                <a:solidFill>
                  <a:srgbClr val="000000"/>
                </a:solidFill>
                <a:latin typeface="Inter"/>
              </a:rPr>
              <a:t>OKR-i</a:t>
            </a:r>
            <a:r>
              <a:rPr lang="et-EE" sz="2000" u="sng" dirty="0">
                <a:solidFill>
                  <a:srgbClr val="000000"/>
                </a:solidFill>
                <a:latin typeface="Inter"/>
              </a:rPr>
              <a:t> teenuse osutamise juhend</a:t>
            </a:r>
            <a:r>
              <a:rPr lang="et-EE" sz="2000" dirty="0">
                <a:solidFill>
                  <a:srgbClr val="000000"/>
                </a:solidFill>
                <a:latin typeface="Inter"/>
              </a:rPr>
              <a:t> ja </a:t>
            </a:r>
            <a:r>
              <a:rPr lang="et-E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</a:rPr>
              <a:t>raviarve esitamise juhendist</a:t>
            </a:r>
            <a:endParaRPr lang="et-EE" sz="2000" dirty="0">
              <a:solidFill>
                <a:schemeClr val="tx1">
                  <a:lumMod val="95000"/>
                  <a:lumOff val="5000"/>
                </a:schemeClr>
              </a:solidFill>
              <a:latin typeface="Inte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9F5FA-9013-655F-EB99-01CA4120F0A8}"/>
              </a:ext>
            </a:extLst>
          </p:cNvPr>
          <p:cNvSpPr txBox="1"/>
          <p:nvPr/>
        </p:nvSpPr>
        <p:spPr>
          <a:xfrm>
            <a:off x="1557646" y="654603"/>
            <a:ext cx="10198925" cy="4169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2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 </a:t>
            </a:r>
            <a:r>
              <a:rPr lang="et-EE" sz="2400" b="1" u="sng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ambulatoorne ravi on </a:t>
            </a:r>
            <a:r>
              <a:rPr lang="et-EE" sz="2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otseselt kontrollitavat ravi (OKR). </a:t>
            </a:r>
            <a:endParaRPr lang="et-EE" sz="2400" b="1" u="sng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Igapäevane </a:t>
            </a:r>
            <a:r>
              <a:rPr lang="et-E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 patsiendiga</a:t>
            </a:r>
            <a:r>
              <a:rPr lang="et-E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et tuvastada õigeaegselt võimalikud ravimite kõrvaltoimed ja hoida ära erinevatel põhjustel tekkivad ravikatkestused.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t-E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uba ka Eestis  on diagnoositud ravimresistentsust uuematele ravimitele, samas ei ole lähiajal ette näha uute TB ravimite lisandumist ravimite loetellu.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t-E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 läbiviimisel oleme võimalikult patsiendikesksed, samas ka järjepidevad.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Kokkuleppel haigega valime OKR sobiva variandi: </a:t>
            </a:r>
            <a:r>
              <a:rPr lang="et-E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r>
              <a:rPr lang="et-E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õe </a:t>
            </a:r>
            <a:r>
              <a:rPr lang="et-E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vastuvõtt, õe koduvisiit, </a:t>
            </a:r>
            <a:r>
              <a:rPr lang="et-E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kaugvastuvõtt</a:t>
            </a:r>
            <a:r>
              <a:rPr lang="et-E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s.h. </a:t>
            </a:r>
            <a:r>
              <a:rPr lang="et-EE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videokontakt</a:t>
            </a:r>
            <a:r>
              <a:rPr lang="et-E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t-E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t-E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atsiendid on sellise ambulatoorse ravikorraldusega rahul. </a:t>
            </a:r>
          </a:p>
        </p:txBody>
      </p:sp>
    </p:spTree>
    <p:extLst>
      <p:ext uri="{BB962C8B-B14F-4D97-AF65-F5344CB8AC3E}">
        <p14:creationId xmlns:p14="http://schemas.microsoft.com/office/powerpoint/2010/main" val="2641051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4CB52-7486-04E2-D7FD-B7010C33B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26047AEC-4D09-BC41-3D60-718B444C7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550" y="162298"/>
            <a:ext cx="7521762" cy="67604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C3C14D-8466-1056-F5E1-C0659E06E22D}"/>
              </a:ext>
            </a:extLst>
          </p:cNvPr>
          <p:cNvSpPr txBox="1"/>
          <p:nvPr/>
        </p:nvSpPr>
        <p:spPr>
          <a:xfrm>
            <a:off x="156755" y="1206073"/>
            <a:ext cx="5405818" cy="2486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t-EE" sz="2400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t-EE" sz="2400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Tuberkuloosi </a:t>
            </a:r>
            <a:r>
              <a:rPr lang="et-EE" sz="2400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kontaktsete </a:t>
            </a:r>
            <a:r>
              <a:rPr lang="et-EE" sz="2400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käsitlus</a:t>
            </a:r>
            <a:endParaRPr lang="et-EE" sz="2400" b="1" u="sng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t-EE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t-EE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2017.a</a:t>
            </a:r>
            <a:r>
              <a:rPr lang="et-EE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– termin ``</a:t>
            </a:r>
            <a:r>
              <a:rPr lang="et-EE" sz="20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lähikontaktsed</a:t>
            </a:r>
            <a:r>
              <a:rPr lang="et-EE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``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t-EE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2025.a</a:t>
            </a:r>
            <a:r>
              <a:rPr lang="et-EE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 Perekontaktsed ja lähikontaktsed</a:t>
            </a:r>
          </a:p>
          <a:p>
            <a:pPr algn="ctr"/>
            <a:endParaRPr lang="et-EE" sz="20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t-EE" sz="2000" dirty="0">
                <a:solidFill>
                  <a:srgbClr val="C00000"/>
                </a:solidFill>
                <a:latin typeface="Arial" panose="020B0604020202020204" pitchFamily="34" charset="0"/>
              </a:rPr>
              <a:t>Vajadusel kaasatakse Terviseamet</a:t>
            </a:r>
            <a:endParaRPr lang="et-EE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80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D62C4-46D7-EEB5-4C26-400B58656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stkülik 4">
            <a:extLst>
              <a:ext uri="{FF2B5EF4-FFF2-40B4-BE49-F238E27FC236}">
                <a16:creationId xmlns:a16="http://schemas.microsoft.com/office/drawing/2014/main" id="{A646B916-C2CE-5969-D72E-49C8C09BDD0B}"/>
              </a:ext>
            </a:extLst>
          </p:cNvPr>
          <p:cNvSpPr/>
          <p:nvPr/>
        </p:nvSpPr>
        <p:spPr>
          <a:xfrm>
            <a:off x="1542332" y="1591302"/>
            <a:ext cx="10529455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t-EE" sz="20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Kopsutuberkuloosiga patsiendi </a:t>
            </a:r>
            <a:r>
              <a:rPr lang="et-EE" sz="2000" dirty="0" err="1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lähi</a:t>
            </a:r>
            <a:r>
              <a:rPr lang="et-EE" sz="2000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- ja </a:t>
            </a:r>
            <a:r>
              <a:rPr lang="et-EE" sz="20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perekontaktse </a:t>
            </a:r>
            <a:endParaRPr lang="et-EE" sz="2000" dirty="0" smtClean="0">
              <a:solidFill>
                <a:srgbClr val="000000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t-EE" sz="2000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võimaliku </a:t>
            </a:r>
            <a:r>
              <a:rPr lang="et-EE" sz="20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TB nakatumise diagnoosimiseks </a:t>
            </a:r>
            <a:endParaRPr lang="et-EE" sz="2000" dirty="0" smtClean="0">
              <a:solidFill>
                <a:srgbClr val="000000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t-EE" sz="2000" dirty="0" smtClean="0">
                <a:solidFill>
                  <a:srgbClr val="C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eelistage </a:t>
            </a:r>
            <a:r>
              <a:rPr lang="et-EE" sz="2000" dirty="0">
                <a:solidFill>
                  <a:srgbClr val="C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IGRA-testi, vajaduse korral võite teha tuberkuliinitesti või mõlemat. </a:t>
            </a:r>
            <a:endParaRPr lang="et-EE" sz="2000" dirty="0" smtClean="0">
              <a:solidFill>
                <a:srgbClr val="C00000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t-EE" sz="2000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Test </a:t>
            </a:r>
            <a:r>
              <a:rPr lang="et-EE" sz="20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tuleks teha vähemalt kaks kuud pärast kokkupuudet.</a:t>
            </a:r>
            <a:r>
              <a:rPr lang="et-EE" sz="2000" dirty="0">
                <a:solidFill>
                  <a:srgbClr val="0000CD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t-EE" sz="1600" dirty="0">
                <a:solidFill>
                  <a:srgbClr val="0000CD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[UUS 2025]    </a:t>
            </a:r>
            <a:endParaRPr lang="et-E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F3E30CB8-BF35-61E9-4DC0-AADE9619CA07}"/>
              </a:ext>
            </a:extLst>
          </p:cNvPr>
          <p:cNvSpPr/>
          <p:nvPr/>
        </p:nvSpPr>
        <p:spPr>
          <a:xfrm>
            <a:off x="1346389" y="3664336"/>
            <a:ext cx="10480964" cy="1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t-EE" sz="20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Nakkusohtliku tuberkuloosipatsiendi lähi- või perekontaktsel </a:t>
            </a:r>
            <a:endParaRPr lang="et-EE" sz="2000" dirty="0" smtClean="0">
              <a:solidFill>
                <a:srgbClr val="000000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t-EE" sz="2000" u="sng" dirty="0" smtClean="0">
                <a:solidFill>
                  <a:srgbClr val="C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lapsel</a:t>
            </a:r>
            <a:r>
              <a:rPr lang="et-EE" sz="2000" dirty="0" smtClean="0">
                <a:solidFill>
                  <a:srgbClr val="C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t-EE" sz="2000" dirty="0">
                <a:solidFill>
                  <a:srgbClr val="C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(kuni 18-aastane k.a), </a:t>
            </a:r>
            <a:endParaRPr lang="et-EE" sz="2000" dirty="0" smtClean="0">
              <a:solidFill>
                <a:srgbClr val="C00000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t-EE" sz="2000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kellel </a:t>
            </a:r>
            <a:r>
              <a:rPr lang="et-EE" sz="20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on diagnoositud latentne tuberkuloos, </a:t>
            </a:r>
            <a:r>
              <a:rPr lang="et-EE" sz="2000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kaaluge </a:t>
            </a:r>
            <a:r>
              <a:rPr lang="et-EE" sz="20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tuberkuloosi profülaktilist  ravi</a:t>
            </a:r>
            <a:r>
              <a:rPr lang="et-EE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endParaRPr lang="et-EE" i="1" dirty="0" smtClean="0">
              <a:solidFill>
                <a:srgbClr val="000000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t-EE" i="1" dirty="0" smtClean="0">
              <a:solidFill>
                <a:srgbClr val="000000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t-EE" i="1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Nõrk </a:t>
            </a:r>
            <a:r>
              <a:rPr lang="et-EE" i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positiivne soovitus, madal </a:t>
            </a:r>
            <a:r>
              <a:rPr lang="et-EE" i="1" dirty="0" err="1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tõendatuse</a:t>
            </a:r>
            <a:r>
              <a:rPr lang="et-EE" i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t-EE" i="1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aste     </a:t>
            </a:r>
            <a:r>
              <a:rPr lang="et-EE" sz="1600" dirty="0" smtClean="0">
                <a:solidFill>
                  <a:srgbClr val="0000CD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[</a:t>
            </a:r>
            <a:r>
              <a:rPr lang="et-EE" sz="1600" dirty="0">
                <a:solidFill>
                  <a:srgbClr val="0000CD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UUS 2025]</a:t>
            </a:r>
            <a:endParaRPr lang="et-E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t-EE" i="1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ENNE</a:t>
            </a:r>
            <a:r>
              <a:rPr lang="et-EE" i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t-EE" i="1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prof ravi alla </a:t>
            </a:r>
            <a:r>
              <a:rPr lang="et-EE" i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5 </a:t>
            </a:r>
            <a:r>
              <a:rPr lang="et-EE" i="1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aastastele</a:t>
            </a:r>
            <a:endParaRPr lang="et-EE" i="1" dirty="0">
              <a:solidFill>
                <a:srgbClr val="000000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istkülik 2"/>
          <p:cNvSpPr/>
          <p:nvPr/>
        </p:nvSpPr>
        <p:spPr>
          <a:xfrm>
            <a:off x="2368731" y="440379"/>
            <a:ext cx="795092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07000"/>
              </a:lnSpc>
            </a:pPr>
            <a:r>
              <a:rPr lang="et-EE" sz="2400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t-EE" sz="2400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t-EE" sz="2400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Tuberkuloosihaige kontaktsete käsitlus</a:t>
            </a:r>
          </a:p>
        </p:txBody>
      </p:sp>
    </p:spTree>
    <p:extLst>
      <p:ext uri="{BB962C8B-B14F-4D97-AF65-F5344CB8AC3E}">
        <p14:creationId xmlns:p14="http://schemas.microsoft.com/office/powerpoint/2010/main" val="3366461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24E8F90-7B7B-117A-DEB9-C73CED4C7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2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TB</a:t>
            </a:r>
            <a:r>
              <a:rPr lang="et-EE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t-EE" sz="2400" b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ravijärelvalve</a:t>
            </a:r>
            <a:r>
              <a:rPr lang="et-EE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t-EE" sz="2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ekspertrühm</a:t>
            </a:r>
            <a:r>
              <a:rPr lang="et-EE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Regulaarselt kooskäiv ekspertrühm, kes koordineerib tuberkuloosialast tegevust Eestis ning nõustab ravimresistentseid ja teisi keerulisi tuberkuloosijuhte.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t-EE" sz="18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2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Ekspertrühma kontaktid:</a:t>
            </a:r>
            <a:endParaRPr lang="et-EE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 Pehme. </a:t>
            </a:r>
            <a:r>
              <a:rPr lang="et-EE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TÜK Kopsukliinik, kopsutuberkuloosi osakond                                                   </a:t>
            </a:r>
            <a:r>
              <a:rPr lang="et-EE" sz="1800" i="1" u="sng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lea.pehme@kliinikum.ee</a:t>
            </a:r>
            <a:endParaRPr lang="et-EE" sz="1800" i="1" u="sng" dirty="0">
              <a:solidFill>
                <a:srgbClr val="467886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t-E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800" b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Manfred</a:t>
            </a:r>
            <a:r>
              <a:rPr lang="et-EE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t-EE" sz="1800" b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Danilovits</a:t>
            </a:r>
            <a:r>
              <a:rPr lang="et-EE" sz="1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t-EE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SA TÜK Kopsukliinik, kopsutuberkuloosi osakond </a:t>
            </a:r>
            <a:r>
              <a:rPr lang="et-EE" sz="1800" i="1" u="sng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manfred.danilovits@kliinikum.ee</a:t>
            </a:r>
            <a:endParaRPr lang="et-EE" sz="1800" i="1" u="sng" dirty="0">
              <a:solidFill>
                <a:srgbClr val="467886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t-E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t-EE" sz="1800" b="1" kern="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Piret Viiklepp</a:t>
            </a:r>
            <a:r>
              <a:rPr lang="et-EE" sz="1800" kern="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 Tervise Arengu Instituut.</a:t>
            </a:r>
            <a:r>
              <a:rPr lang="et-EE" sz="1800" i="1" kern="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                                                                                    </a:t>
            </a:r>
            <a:r>
              <a:rPr lang="et-EE" sz="1800" i="1" u="sng" kern="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piret.viiklepp@tai.ee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521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0786"/>
          </a:xfrm>
        </p:spPr>
        <p:txBody>
          <a:bodyPr>
            <a:normAutofit/>
          </a:bodyPr>
          <a:lstStyle/>
          <a:p>
            <a:r>
              <a:rPr lang="et-EE" sz="3600" i="1" dirty="0" err="1">
                <a:solidFill>
                  <a:srgbClr val="C00000"/>
                </a:solidFill>
              </a:rPr>
              <a:t>Mükobakterioosid</a:t>
            </a:r>
            <a:endParaRPr lang="et-EE" sz="3600" i="1" dirty="0">
              <a:solidFill>
                <a:srgbClr val="C0000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600" y="1035424"/>
            <a:ext cx="10972800" cy="5682616"/>
          </a:xfrm>
        </p:spPr>
        <p:txBody>
          <a:bodyPr>
            <a:normAutofit fontScale="92500" lnSpcReduction="10000"/>
          </a:bodyPr>
          <a:lstStyle/>
          <a:p>
            <a:r>
              <a:rPr lang="et-EE" sz="2200" u="sng" dirty="0"/>
              <a:t>Kolonisatsioon või  infektsioon?</a:t>
            </a:r>
          </a:p>
          <a:p>
            <a:r>
              <a:rPr lang="et-EE" sz="2200" u="sng" dirty="0"/>
              <a:t>Kas </a:t>
            </a:r>
            <a:r>
              <a:rPr lang="et-EE" sz="2200" u="sng" dirty="0" smtClean="0"/>
              <a:t>ravikuur on vajalik  või </a:t>
            </a:r>
            <a:r>
              <a:rPr lang="et-EE" sz="2200" u="sng" dirty="0"/>
              <a:t>mitte ?</a:t>
            </a:r>
          </a:p>
          <a:p>
            <a:endParaRPr lang="et-EE" sz="2200" u="sng" dirty="0"/>
          </a:p>
          <a:p>
            <a:r>
              <a:rPr lang="et-EE" sz="2200" u="sng" dirty="0"/>
              <a:t>Haigestumise riskitegurite olemasolu. </a:t>
            </a:r>
          </a:p>
          <a:p>
            <a:r>
              <a:rPr lang="et-EE" sz="2200" u="sng" dirty="0"/>
              <a:t>Sagedased retsidiivid</a:t>
            </a:r>
          </a:p>
          <a:p>
            <a:r>
              <a:rPr lang="et-EE" sz="2200" u="sng" dirty="0"/>
              <a:t>Hulgidiagnoosidega haiged, ravimite koostoimed. </a:t>
            </a:r>
          </a:p>
          <a:p>
            <a:pPr marL="0" indent="0">
              <a:buNone/>
            </a:pPr>
            <a:r>
              <a:rPr lang="et-EE" sz="2200" dirty="0"/>
              <a:t>      </a:t>
            </a:r>
            <a:endParaRPr lang="et-EE" sz="2200" dirty="0" smtClean="0"/>
          </a:p>
          <a:p>
            <a:pPr marL="0" indent="0">
              <a:buNone/>
            </a:pPr>
            <a:r>
              <a:rPr lang="et-EE" sz="2200" dirty="0" smtClean="0"/>
              <a:t>RIF </a:t>
            </a:r>
            <a:r>
              <a:rPr lang="et-EE" sz="2200" dirty="0"/>
              <a:t>koostoimed </a:t>
            </a:r>
            <a:r>
              <a:rPr lang="et-EE" sz="2200" dirty="0" err="1"/>
              <a:t>antikoagulantidega</a:t>
            </a:r>
            <a:r>
              <a:rPr lang="et-EE" sz="2200" dirty="0"/>
              <a:t>,  südame rütmihäirete ravimitega, ARV. </a:t>
            </a:r>
          </a:p>
          <a:p>
            <a:pPr marL="0" indent="0">
              <a:buNone/>
            </a:pPr>
            <a:r>
              <a:rPr lang="et-EE" sz="2200" dirty="0"/>
              <a:t>        </a:t>
            </a:r>
            <a:r>
              <a:rPr lang="et-EE" sz="2200" dirty="0" err="1"/>
              <a:t>Klaritromütsiini</a:t>
            </a:r>
            <a:r>
              <a:rPr lang="et-EE" sz="2200" dirty="0"/>
              <a:t>, </a:t>
            </a:r>
            <a:r>
              <a:rPr lang="et-EE" sz="2200" dirty="0" err="1"/>
              <a:t>azitromütsiini</a:t>
            </a:r>
            <a:r>
              <a:rPr lang="et-EE" sz="2200" dirty="0"/>
              <a:t> ei saa manustada, kui on pikenenud QT aeg </a:t>
            </a:r>
          </a:p>
          <a:p>
            <a:pPr marL="0" indent="0">
              <a:buNone/>
            </a:pPr>
            <a:endParaRPr lang="et-EE" sz="2200" dirty="0"/>
          </a:p>
          <a:p>
            <a:pPr marL="0" indent="0">
              <a:buNone/>
            </a:pPr>
            <a:r>
              <a:rPr lang="et-EE" sz="2200" dirty="0"/>
              <a:t>--Raviskeemis 2 ravimit (üks neist </a:t>
            </a:r>
            <a:r>
              <a:rPr lang="et-EE" sz="2200" dirty="0" err="1" smtClean="0"/>
              <a:t>Klartiromütsiin</a:t>
            </a:r>
            <a:r>
              <a:rPr lang="et-EE" sz="2200" dirty="0" smtClean="0"/>
              <a:t> või </a:t>
            </a:r>
            <a:r>
              <a:rPr lang="et-EE" sz="2200" dirty="0" err="1" smtClean="0"/>
              <a:t>asitromütsiin</a:t>
            </a:r>
            <a:r>
              <a:rPr lang="et-EE" sz="2200" dirty="0" smtClean="0"/>
              <a:t>) </a:t>
            </a:r>
            <a:r>
              <a:rPr lang="et-EE" sz="2200" dirty="0"/>
              <a:t>või 3 ravimit. </a:t>
            </a:r>
          </a:p>
          <a:p>
            <a:pPr marL="0" indent="0">
              <a:buNone/>
            </a:pPr>
            <a:r>
              <a:rPr lang="et-EE" sz="2200" dirty="0"/>
              <a:t>--Ravimid igapäevaselt (</a:t>
            </a:r>
            <a:r>
              <a:rPr lang="et-EE" sz="2200" dirty="0" err="1"/>
              <a:t>lagunemstega</a:t>
            </a:r>
            <a:r>
              <a:rPr lang="et-EE" sz="2200" dirty="0"/>
              <a:t> protsessid) või 3 korda nädalas.</a:t>
            </a:r>
          </a:p>
          <a:p>
            <a:pPr marL="0" indent="0">
              <a:buNone/>
            </a:pPr>
            <a:r>
              <a:rPr lang="et-EE" sz="2200" dirty="0"/>
              <a:t>--Vajadusel  võib kasutada </a:t>
            </a:r>
            <a:r>
              <a:rPr lang="et-EE" sz="2200" dirty="0" smtClean="0"/>
              <a:t>MDR-TB  </a:t>
            </a:r>
            <a:r>
              <a:rPr lang="et-EE" sz="2200" dirty="0"/>
              <a:t>ravimeid. </a:t>
            </a:r>
          </a:p>
          <a:p>
            <a:pPr marL="0" indent="0">
              <a:buNone/>
            </a:pPr>
            <a:endParaRPr lang="et-EE" sz="2200" b="1" dirty="0"/>
          </a:p>
          <a:p>
            <a:pPr marL="0" indent="0">
              <a:buNone/>
            </a:pPr>
            <a:r>
              <a:rPr lang="et-EE" sz="2200" b="1" i="1" dirty="0"/>
              <a:t>M. </a:t>
            </a:r>
            <a:r>
              <a:rPr lang="et-EE" sz="2200" b="1" i="1" dirty="0" err="1"/>
              <a:t>avium</a:t>
            </a:r>
            <a:r>
              <a:rPr lang="et-EE" sz="2200" b="1" i="1" dirty="0"/>
              <a:t>, M </a:t>
            </a:r>
            <a:r>
              <a:rPr lang="et-EE" sz="2200" b="1" i="1" dirty="0" err="1"/>
              <a:t>intracellulare</a:t>
            </a:r>
            <a:r>
              <a:rPr lang="et-EE" sz="2200" b="1" i="1" dirty="0"/>
              <a:t>, M. </a:t>
            </a:r>
            <a:r>
              <a:rPr lang="et-EE" sz="2200" b="1" i="1" dirty="0" err="1" smtClean="0"/>
              <a:t>abscessus</a:t>
            </a:r>
            <a:r>
              <a:rPr lang="et-EE" sz="2200" b="1" i="1" dirty="0" smtClean="0"/>
              <a:t>, M. </a:t>
            </a:r>
            <a:r>
              <a:rPr lang="et-EE" sz="2200" b="1" i="1" dirty="0" err="1" smtClean="0"/>
              <a:t>kansasii</a:t>
            </a:r>
            <a:r>
              <a:rPr lang="et-EE" sz="2200" b="1" i="1" dirty="0" smtClean="0"/>
              <a:t>, M</a:t>
            </a:r>
            <a:r>
              <a:rPr lang="et-EE" sz="2200" b="1" i="1" dirty="0"/>
              <a:t>. </a:t>
            </a:r>
            <a:r>
              <a:rPr lang="et-EE" sz="2200" b="1" i="1" dirty="0" err="1" smtClean="0"/>
              <a:t>marinum</a:t>
            </a:r>
            <a:endParaRPr lang="et-EE" sz="2200" b="1" i="1" dirty="0"/>
          </a:p>
          <a:p>
            <a:pPr marL="0" indent="0">
              <a:buNone/>
            </a:pPr>
            <a:r>
              <a:rPr lang="et-EE" sz="2200" b="1" i="1" dirty="0"/>
              <a:t> </a:t>
            </a:r>
            <a:endParaRPr lang="et-EE" sz="2200" i="1" dirty="0"/>
          </a:p>
          <a:p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651" y="274638"/>
            <a:ext cx="3774944" cy="283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391C8-5028-7C5C-A12F-DF4927224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stkülik 5">
            <a:extLst>
              <a:ext uri="{FF2B5EF4-FFF2-40B4-BE49-F238E27FC236}">
                <a16:creationId xmlns:a16="http://schemas.microsoft.com/office/drawing/2014/main" id="{09565D73-F4B7-9A89-0FC8-DCE305458304}"/>
              </a:ext>
            </a:extLst>
          </p:cNvPr>
          <p:cNvSpPr/>
          <p:nvPr/>
        </p:nvSpPr>
        <p:spPr>
          <a:xfrm>
            <a:off x="1621489" y="676294"/>
            <a:ext cx="37458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b="1" i="0" dirty="0">
                <a:solidFill>
                  <a:srgbClr val="000000"/>
                </a:solidFill>
                <a:effectLst/>
                <a:latin typeface="Inter"/>
              </a:rPr>
              <a:t>Ravijuhendi töörühma liikmed (2025)</a:t>
            </a:r>
          </a:p>
          <a:p>
            <a:endParaRPr lang="et-EE" b="1" dirty="0">
              <a:solidFill>
                <a:srgbClr val="000000"/>
              </a:solidFill>
              <a:latin typeface="Inter"/>
            </a:endParaRPr>
          </a:p>
          <a:p>
            <a:endParaRPr lang="et-EE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8BC1C1D8-6283-3EC3-A94E-AE126FA4BD49}"/>
              </a:ext>
            </a:extLst>
          </p:cNvPr>
          <p:cNvGraphicFramePr>
            <a:graphicFrameLocks noGrp="1"/>
          </p:cNvGraphicFramePr>
          <p:nvPr/>
        </p:nvGraphicFramePr>
        <p:xfrm>
          <a:off x="484831" y="1296704"/>
          <a:ext cx="4730334" cy="5397969"/>
        </p:xfrm>
        <a:graphic>
          <a:graphicData uri="http://schemas.openxmlformats.org/drawingml/2006/table">
            <a:tbl>
              <a:tblPr/>
              <a:tblGrid>
                <a:gridCol w="1130451">
                  <a:extLst>
                    <a:ext uri="{9D8B030D-6E8A-4147-A177-3AD203B41FA5}">
                      <a16:colId xmlns:a16="http://schemas.microsoft.com/office/drawing/2014/main" val="1910994586"/>
                    </a:ext>
                  </a:extLst>
                </a:gridCol>
                <a:gridCol w="3599883">
                  <a:extLst>
                    <a:ext uri="{9D8B030D-6E8A-4147-A177-3AD203B41FA5}">
                      <a16:colId xmlns:a16="http://schemas.microsoft.com/office/drawing/2014/main" val="816883601"/>
                    </a:ext>
                  </a:extLst>
                </a:gridCol>
              </a:tblGrid>
              <a:tr h="582563">
                <a:tc>
                  <a:txBody>
                    <a:bodyPr/>
                    <a:lstStyle/>
                    <a:p>
                      <a:pPr fontAlgn="ctr"/>
                      <a:r>
                        <a:rPr lang="et-EE" sz="1200">
                          <a:effectLst/>
                        </a:rPr>
                        <a:t>Lea Pehme (juhataja)</a:t>
                      </a:r>
                    </a:p>
                  </a:txBody>
                  <a:tcPr marL="110384" marR="110384" marT="82788" marB="82788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200">
                          <a:effectLst/>
                        </a:rPr>
                        <a:t>Kopsuarst, SA Tartu Ülikooli Kliinikum; Eesti Kopsuarstide Selts</a:t>
                      </a:r>
                    </a:p>
                  </a:txBody>
                  <a:tcPr marL="110384" marR="110384" marT="82788" marB="82788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152090"/>
                  </a:ext>
                </a:extLst>
              </a:tr>
              <a:tr h="582563">
                <a:tc>
                  <a:txBody>
                    <a:bodyPr/>
                    <a:lstStyle/>
                    <a:p>
                      <a:pPr fontAlgn="ctr"/>
                      <a:r>
                        <a:rPr lang="et-EE" sz="1200">
                          <a:effectLst/>
                        </a:rPr>
                        <a:t>Manfrid Danilovitš</a:t>
                      </a:r>
                    </a:p>
                  </a:txBody>
                  <a:tcPr marL="110384" marR="110384" marT="82788" marB="82788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200" dirty="0">
                          <a:effectLst/>
                        </a:rPr>
                        <a:t>Kopsuarst, SA Tartu Ülikooli Kliinikum; Eesti Kopsuarstide Selts</a:t>
                      </a:r>
                    </a:p>
                  </a:txBody>
                  <a:tcPr marL="110384" marR="110384" marT="82788" marB="82788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877636"/>
                  </a:ext>
                </a:extLst>
              </a:tr>
              <a:tr h="582563">
                <a:tc>
                  <a:txBody>
                    <a:bodyPr/>
                    <a:lstStyle/>
                    <a:p>
                      <a:pPr fontAlgn="ctr"/>
                      <a:r>
                        <a:rPr lang="et-EE" sz="1200">
                          <a:effectLst/>
                        </a:rPr>
                        <a:t>Kaja Hurt</a:t>
                      </a:r>
                    </a:p>
                  </a:txBody>
                  <a:tcPr marL="110384" marR="110384" marT="82788" marB="82788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200" dirty="0">
                          <a:effectLst/>
                        </a:rPr>
                        <a:t>Kopsutuberkuloosi osakonna õde, SA Tartu Ülikooli Kliinikum; Eesti Õdede   Liit</a:t>
                      </a:r>
                    </a:p>
                  </a:txBody>
                  <a:tcPr marL="110384" marR="110384" marT="82788" marB="82788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94538"/>
                  </a:ext>
                </a:extLst>
              </a:tr>
              <a:tr h="737465">
                <a:tc>
                  <a:txBody>
                    <a:bodyPr/>
                    <a:lstStyle/>
                    <a:p>
                      <a:pPr fontAlgn="ctr"/>
                      <a:r>
                        <a:rPr lang="et-EE" sz="1200">
                          <a:effectLst/>
                        </a:rPr>
                        <a:t>Tiina Kummik</a:t>
                      </a:r>
                    </a:p>
                  </a:txBody>
                  <a:tcPr marL="110384" marR="110384" marT="82788" marB="82788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200">
                          <a:effectLst/>
                        </a:rPr>
                        <a:t>Ühendlabori mükobakterioloogia osakonna juhataja, SA Tartu Ülikooli Kliinikum; Eesti Laborimeditsiini Ühing</a:t>
                      </a:r>
                    </a:p>
                  </a:txBody>
                  <a:tcPr marL="110384" marR="110384" marT="82788" marB="82788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284611"/>
                  </a:ext>
                </a:extLst>
              </a:tr>
              <a:tr h="582563">
                <a:tc>
                  <a:txBody>
                    <a:bodyPr/>
                    <a:lstStyle/>
                    <a:p>
                      <a:pPr fontAlgn="ctr"/>
                      <a:r>
                        <a:rPr lang="et-EE" sz="1200">
                          <a:effectLst/>
                        </a:rPr>
                        <a:t>Anu Kurve</a:t>
                      </a:r>
                    </a:p>
                  </a:txBody>
                  <a:tcPr marL="110384" marR="110384" marT="82788" marB="82788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200">
                          <a:effectLst/>
                        </a:rPr>
                        <a:t>Kopsuarst, SA Põhja-Eesti Regionaalhaigla; Eesti Kopsuarstide  Selts</a:t>
                      </a:r>
                    </a:p>
                  </a:txBody>
                  <a:tcPr marL="110384" marR="110384" marT="82788" marB="82788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755623"/>
                  </a:ext>
                </a:extLst>
              </a:tr>
              <a:tr h="582563">
                <a:tc>
                  <a:txBody>
                    <a:bodyPr/>
                    <a:lstStyle/>
                    <a:p>
                      <a:pPr fontAlgn="ctr"/>
                      <a:r>
                        <a:rPr lang="et-EE" sz="1200">
                          <a:effectLst/>
                        </a:rPr>
                        <a:t>Marika Raukas</a:t>
                      </a:r>
                    </a:p>
                  </a:txBody>
                  <a:tcPr marL="110384" marR="110384" marT="82788" marB="82788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200" dirty="0" err="1">
                          <a:effectLst/>
                        </a:rPr>
                        <a:t>Infektsionist</a:t>
                      </a:r>
                      <a:r>
                        <a:rPr lang="et-EE" sz="1200" dirty="0">
                          <a:effectLst/>
                        </a:rPr>
                        <a:t>, AS Lääne-Tallinna Keskhaigla; Eesti Infektsioonhaiguste  Selts</a:t>
                      </a:r>
                    </a:p>
                  </a:txBody>
                  <a:tcPr marL="110384" marR="110384" marT="82788" marB="82788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564120"/>
                  </a:ext>
                </a:extLst>
              </a:tr>
              <a:tr h="582563">
                <a:tc>
                  <a:txBody>
                    <a:bodyPr/>
                    <a:lstStyle/>
                    <a:p>
                      <a:pPr fontAlgn="ctr"/>
                      <a:r>
                        <a:rPr lang="et-EE" sz="1200">
                          <a:effectLst/>
                        </a:rPr>
                        <a:t>Kaia Varblane</a:t>
                      </a:r>
                    </a:p>
                  </a:txBody>
                  <a:tcPr marL="110384" marR="110384" marT="82788" marB="82788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i-FI" sz="1200" dirty="0" err="1">
                          <a:effectLst/>
                        </a:rPr>
                        <a:t>Perearst</a:t>
                      </a:r>
                      <a:r>
                        <a:rPr lang="fi-FI" sz="1200" dirty="0">
                          <a:effectLst/>
                        </a:rPr>
                        <a:t>, OÜ Pirita-</a:t>
                      </a:r>
                      <a:r>
                        <a:rPr lang="fi-FI" sz="1200" dirty="0" err="1">
                          <a:effectLst/>
                        </a:rPr>
                        <a:t>Kose</a:t>
                      </a:r>
                      <a:r>
                        <a:rPr lang="fi-FI" sz="1200" dirty="0">
                          <a:effectLst/>
                        </a:rPr>
                        <a:t> </a:t>
                      </a:r>
                      <a:r>
                        <a:rPr lang="fi-FI" sz="1200" dirty="0" err="1">
                          <a:effectLst/>
                        </a:rPr>
                        <a:t>Perearstikeskus</a:t>
                      </a:r>
                      <a:r>
                        <a:rPr lang="fi-FI" sz="1200" dirty="0">
                          <a:effectLst/>
                        </a:rPr>
                        <a:t>; Eesti </a:t>
                      </a:r>
                      <a:r>
                        <a:rPr lang="fi-FI" sz="1200" dirty="0" err="1">
                          <a:effectLst/>
                        </a:rPr>
                        <a:t>Perearstide</a:t>
                      </a:r>
                      <a:r>
                        <a:rPr lang="fi-FI" sz="1200" dirty="0">
                          <a:effectLst/>
                        </a:rPr>
                        <a:t>  </a:t>
                      </a:r>
                      <a:r>
                        <a:rPr lang="fi-FI" sz="1200" dirty="0" err="1">
                          <a:effectLst/>
                        </a:rPr>
                        <a:t>Selts</a:t>
                      </a:r>
                      <a:endParaRPr lang="fi-FI" sz="1200" dirty="0">
                        <a:effectLst/>
                      </a:endParaRPr>
                    </a:p>
                  </a:txBody>
                  <a:tcPr marL="110384" marR="110384" marT="82788" marB="82788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07783"/>
                  </a:ext>
                </a:extLst>
              </a:tr>
              <a:tr h="391035">
                <a:tc>
                  <a:txBody>
                    <a:bodyPr/>
                    <a:lstStyle/>
                    <a:p>
                      <a:pPr fontAlgn="ctr"/>
                      <a:r>
                        <a:rPr lang="et-EE" sz="1200">
                          <a:effectLst/>
                        </a:rPr>
                        <a:t>Juta Varjas</a:t>
                      </a:r>
                    </a:p>
                  </a:txBody>
                  <a:tcPr marL="110384" marR="110384" marT="82788" marB="82788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200">
                          <a:effectLst/>
                        </a:rPr>
                        <a:t>Peaspetsialist,  Terviseamet</a:t>
                      </a:r>
                    </a:p>
                  </a:txBody>
                  <a:tcPr marL="110384" marR="110384" marT="82788" marB="82788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588541"/>
                  </a:ext>
                </a:extLst>
              </a:tr>
              <a:tr h="774091">
                <a:tc>
                  <a:txBody>
                    <a:bodyPr/>
                    <a:lstStyle/>
                    <a:p>
                      <a:pPr fontAlgn="ctr"/>
                      <a:r>
                        <a:rPr lang="et-EE" sz="1200">
                          <a:effectLst/>
                        </a:rPr>
                        <a:t>Piret Viiklepp</a:t>
                      </a:r>
                    </a:p>
                  </a:txBody>
                  <a:tcPr marL="110384" marR="110384" marT="82788" marB="82788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200" dirty="0">
                          <a:effectLst/>
                        </a:rPr>
                        <a:t>Registrite osakonna juhataja, Tervise Arengu Instituut; Eesti Kopsuarstide Selts; Tallinna Arstide Liit; Eesti Arstide Liit</a:t>
                      </a:r>
                    </a:p>
                  </a:txBody>
                  <a:tcPr marL="110384" marR="110384" marT="82788" marB="82788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09944"/>
                  </a:ext>
                </a:extLst>
              </a:tr>
            </a:tbl>
          </a:graphicData>
        </a:graphic>
      </p:graphicFrame>
      <p:sp>
        <p:nvSpPr>
          <p:cNvPr id="8" name="Ristkülik 7">
            <a:extLst>
              <a:ext uri="{FF2B5EF4-FFF2-40B4-BE49-F238E27FC236}">
                <a16:creationId xmlns:a16="http://schemas.microsoft.com/office/drawing/2014/main" id="{E6F0E5CF-EB88-19D0-AAE0-6268F1C13A94}"/>
              </a:ext>
            </a:extLst>
          </p:cNvPr>
          <p:cNvSpPr/>
          <p:nvPr/>
        </p:nvSpPr>
        <p:spPr>
          <a:xfrm>
            <a:off x="6096000" y="676294"/>
            <a:ext cx="40382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b="1" i="0" dirty="0">
                <a:solidFill>
                  <a:srgbClr val="000000"/>
                </a:solidFill>
                <a:effectLst/>
                <a:latin typeface="Inter"/>
              </a:rPr>
              <a:t>Ravijuhendi sekretariaadi liikmed (2025)</a:t>
            </a:r>
          </a:p>
          <a:p>
            <a:endParaRPr lang="et-EE" b="1" dirty="0">
              <a:solidFill>
                <a:srgbClr val="000000"/>
              </a:solidFill>
              <a:latin typeface="Inter"/>
            </a:endParaRPr>
          </a:p>
          <a:p>
            <a:endParaRPr lang="et-EE" dirty="0"/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D9D5071A-CE3F-62F9-C94F-5812BB0763DD}"/>
              </a:ext>
            </a:extLst>
          </p:cNvPr>
          <p:cNvGraphicFramePr>
            <a:graphicFrameLocks noGrp="1"/>
          </p:cNvGraphicFramePr>
          <p:nvPr/>
        </p:nvGraphicFramePr>
        <p:xfrm>
          <a:off x="5728954" y="1316570"/>
          <a:ext cx="5730038" cy="2574680"/>
        </p:xfrm>
        <a:graphic>
          <a:graphicData uri="http://schemas.openxmlformats.org/drawingml/2006/table">
            <a:tbl>
              <a:tblPr/>
              <a:tblGrid>
                <a:gridCol w="1369359">
                  <a:extLst>
                    <a:ext uri="{9D8B030D-6E8A-4147-A177-3AD203B41FA5}">
                      <a16:colId xmlns:a16="http://schemas.microsoft.com/office/drawing/2014/main" val="1589266800"/>
                    </a:ext>
                  </a:extLst>
                </a:gridCol>
                <a:gridCol w="4360679">
                  <a:extLst>
                    <a:ext uri="{9D8B030D-6E8A-4147-A177-3AD203B41FA5}">
                      <a16:colId xmlns:a16="http://schemas.microsoft.com/office/drawing/2014/main" val="662194033"/>
                    </a:ext>
                  </a:extLst>
                </a:gridCol>
              </a:tblGrid>
              <a:tr h="620150">
                <a:tc>
                  <a:txBody>
                    <a:bodyPr/>
                    <a:lstStyle/>
                    <a:p>
                      <a:pPr fontAlgn="ctr"/>
                      <a:r>
                        <a:rPr lang="et-EE" sz="1200" dirty="0">
                          <a:effectLst/>
                        </a:rPr>
                        <a:t>Kai Kliiman (juhataja)</a:t>
                      </a:r>
                    </a:p>
                  </a:txBody>
                  <a:tcPr marL="190500" marR="190500" marT="142875" marB="142875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200" dirty="0">
                          <a:effectLst/>
                        </a:rPr>
                        <a:t>Kopsuarst, SA Tartu Ülikooli Kliinikum; Eesti Kopsuarstide Selts</a:t>
                      </a:r>
                    </a:p>
                  </a:txBody>
                  <a:tcPr marL="190500" marR="190500" marT="142875" marB="142875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927480"/>
                  </a:ext>
                </a:extLst>
              </a:tr>
              <a:tr h="620150">
                <a:tc>
                  <a:txBody>
                    <a:bodyPr/>
                    <a:lstStyle/>
                    <a:p>
                      <a:pPr fontAlgn="ctr"/>
                      <a:r>
                        <a:rPr lang="et-EE" sz="1200" dirty="0">
                          <a:effectLst/>
                        </a:rPr>
                        <a:t>Elmira Gurbanova</a:t>
                      </a:r>
                    </a:p>
                  </a:txBody>
                  <a:tcPr marL="190500" marR="190500" marT="142875" marB="142875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200" dirty="0" err="1">
                          <a:effectLst/>
                        </a:rPr>
                        <a:t>Pulmonoloogia</a:t>
                      </a:r>
                      <a:r>
                        <a:rPr lang="et-EE" sz="1200" dirty="0">
                          <a:effectLst/>
                        </a:rPr>
                        <a:t> resident, SA Tartu Ülikooli Kliinikum; Eesti Kopsuarstide  Selts</a:t>
                      </a:r>
                    </a:p>
                  </a:txBody>
                  <a:tcPr marL="190500" marR="190500" marT="142875" marB="142875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908947"/>
                  </a:ext>
                </a:extLst>
              </a:tr>
              <a:tr h="620150">
                <a:tc>
                  <a:txBody>
                    <a:bodyPr/>
                    <a:lstStyle/>
                    <a:p>
                      <a:pPr fontAlgn="ctr"/>
                      <a:r>
                        <a:rPr lang="et-EE" sz="1200" dirty="0">
                          <a:effectLst/>
                        </a:rPr>
                        <a:t>Kaarel Kisant</a:t>
                      </a:r>
                    </a:p>
                  </a:txBody>
                  <a:tcPr marL="190500" marR="190500" marT="142875" marB="142875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200" dirty="0">
                          <a:effectLst/>
                        </a:rPr>
                        <a:t>Kopsuarst, SA Tartu Ülikooli Kliinikum; Eesti Kopsuarstide Selts</a:t>
                      </a:r>
                    </a:p>
                  </a:txBody>
                  <a:tcPr marL="190500" marR="190500" marT="142875" marB="142875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27612"/>
                  </a:ext>
                </a:extLst>
              </a:tr>
              <a:tr h="620150">
                <a:tc>
                  <a:txBody>
                    <a:bodyPr/>
                    <a:lstStyle/>
                    <a:p>
                      <a:pPr fontAlgn="ctr"/>
                      <a:r>
                        <a:rPr lang="et-EE" sz="1200" dirty="0">
                          <a:effectLst/>
                        </a:rPr>
                        <a:t>Kadri Klaos</a:t>
                      </a:r>
                    </a:p>
                  </a:txBody>
                  <a:tcPr marL="190500" marR="190500" marT="142875" marB="142875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200" dirty="0">
                          <a:effectLst/>
                        </a:rPr>
                        <a:t>Laborispetsialist, SA Tartu Ülikooli Kliinikum; Eesti Laborimeditsiini Ühing</a:t>
                      </a:r>
                    </a:p>
                  </a:txBody>
                  <a:tcPr marL="190500" marR="190500" marT="142875" marB="142875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049970"/>
                  </a:ext>
                </a:extLst>
              </a:tr>
            </a:tbl>
          </a:graphicData>
        </a:graphic>
      </p:graphicFrame>
      <p:sp>
        <p:nvSpPr>
          <p:cNvPr id="10" name="Ristkülik 9">
            <a:extLst>
              <a:ext uri="{FF2B5EF4-FFF2-40B4-BE49-F238E27FC236}">
                <a16:creationId xmlns:a16="http://schemas.microsoft.com/office/drawing/2014/main" id="{FDA83A58-BF16-F4FD-CDE4-AA4F42AB5988}"/>
              </a:ext>
            </a:extLst>
          </p:cNvPr>
          <p:cNvSpPr/>
          <p:nvPr/>
        </p:nvSpPr>
        <p:spPr>
          <a:xfrm>
            <a:off x="5416304" y="4233640"/>
            <a:ext cx="6355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b="1" i="0" dirty="0">
                <a:solidFill>
                  <a:srgbClr val="000000"/>
                </a:solidFill>
                <a:effectLst/>
                <a:latin typeface="Inter"/>
              </a:rPr>
              <a:t>Ravijuhendi metoodiline tugi (2025)</a:t>
            </a:r>
          </a:p>
          <a:p>
            <a:endParaRPr lang="et-EE" dirty="0"/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3FCA3E5A-A516-C86F-D6D0-D2F274E05870}"/>
              </a:ext>
            </a:extLst>
          </p:cNvPr>
          <p:cNvGraphicFramePr>
            <a:graphicFrameLocks noGrp="1"/>
          </p:cNvGraphicFramePr>
          <p:nvPr/>
        </p:nvGraphicFramePr>
        <p:xfrm>
          <a:off x="5519480" y="4687850"/>
          <a:ext cx="5988196" cy="553766"/>
        </p:xfrm>
        <a:graphic>
          <a:graphicData uri="http://schemas.openxmlformats.org/drawingml/2006/table">
            <a:tbl>
              <a:tblPr/>
              <a:tblGrid>
                <a:gridCol w="2150486">
                  <a:extLst>
                    <a:ext uri="{9D8B030D-6E8A-4147-A177-3AD203B41FA5}">
                      <a16:colId xmlns:a16="http://schemas.microsoft.com/office/drawing/2014/main" val="1147639843"/>
                    </a:ext>
                  </a:extLst>
                </a:gridCol>
                <a:gridCol w="3837710">
                  <a:extLst>
                    <a:ext uri="{9D8B030D-6E8A-4147-A177-3AD203B41FA5}">
                      <a16:colId xmlns:a16="http://schemas.microsoft.com/office/drawing/2014/main" val="2545346014"/>
                    </a:ext>
                  </a:extLst>
                </a:gridCol>
              </a:tblGrid>
              <a:tr h="553766">
                <a:tc>
                  <a:txBody>
                    <a:bodyPr/>
                    <a:lstStyle/>
                    <a:p>
                      <a:pPr fontAlgn="ctr"/>
                      <a:r>
                        <a:rPr lang="et-EE" sz="1200" dirty="0">
                          <a:effectLst/>
                        </a:rPr>
                        <a:t>Terje Tollimägi-Raud</a:t>
                      </a:r>
                    </a:p>
                  </a:txBody>
                  <a:tcPr marL="190500" marR="190500" marT="142875" marB="142875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t-EE" sz="1200" dirty="0">
                          <a:effectLst/>
                        </a:rPr>
                        <a:t>Metoodik, Tartu Ülikool</a:t>
                      </a:r>
                    </a:p>
                  </a:txBody>
                  <a:tcPr marL="190500" marR="190500" marT="142875" marB="142875" anchor="ctr">
                    <a:lnL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5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119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A6ACB45-370B-4DAD-F30E-004E3AF293F9}"/>
              </a:ext>
            </a:extLst>
          </p:cNvPr>
          <p:cNvSpPr txBox="1"/>
          <p:nvPr/>
        </p:nvSpPr>
        <p:spPr>
          <a:xfrm>
            <a:off x="5416304" y="5863676"/>
            <a:ext cx="63994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600" dirty="0">
                <a:latin typeface="Arial" panose="020B0604020202020204" pitchFamily="34" charset="0"/>
                <a:cs typeface="Arial" panose="020B0604020202020204" pitchFamily="34" charset="0"/>
              </a:rPr>
              <a:t>Käsitlusala sisaldas seitset PICO-formaadis kliinilist küsimust ja üheksat tervishoiukorralduslikku  küsimust.</a:t>
            </a:r>
            <a:br>
              <a:rPr lang="et-E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42475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1410789" y="2632787"/>
            <a:ext cx="10019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t-EE" dirty="0"/>
          </a:p>
          <a:p>
            <a:endParaRPr lang="et-EE" dirty="0" smtClean="0"/>
          </a:p>
        </p:txBody>
      </p:sp>
      <p:sp>
        <p:nvSpPr>
          <p:cNvPr id="3" name="Ristkülik 2"/>
          <p:cNvSpPr/>
          <p:nvPr/>
        </p:nvSpPr>
        <p:spPr>
          <a:xfrm>
            <a:off x="727166" y="509129"/>
            <a:ext cx="9845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t-EE" sz="2000" dirty="0"/>
          </a:p>
          <a:p>
            <a:r>
              <a:rPr lang="et-EE" sz="2400" b="1" u="sng" dirty="0" smtClean="0"/>
              <a:t>Ajakohastatud ravijuhend </a:t>
            </a:r>
            <a:r>
              <a:rPr lang="et-EE" sz="2400" dirty="0" smtClean="0"/>
              <a:t>on kättesaadav </a:t>
            </a:r>
            <a:r>
              <a:rPr lang="et-EE" sz="2400" dirty="0"/>
              <a:t>ravijuhendite </a:t>
            </a:r>
            <a:r>
              <a:rPr lang="et-EE" sz="2400" dirty="0" smtClean="0"/>
              <a:t>veebilehel</a:t>
            </a:r>
          </a:p>
          <a:p>
            <a:endParaRPr lang="et-EE" sz="2400" b="1" u="sng" dirty="0" smtClean="0">
              <a:solidFill>
                <a:srgbClr val="C00000"/>
              </a:solidFill>
              <a:hlinkClick r:id="rId2"/>
            </a:endParaRPr>
          </a:p>
          <a:p>
            <a:r>
              <a:rPr lang="et-EE" sz="2000" b="1" u="sng" dirty="0" smtClean="0">
                <a:solidFill>
                  <a:srgbClr val="C00000"/>
                </a:solidFill>
                <a:hlinkClick r:id="rId2"/>
              </a:rPr>
              <a:t>https</a:t>
            </a:r>
            <a:r>
              <a:rPr lang="et-EE" sz="2000" b="1" u="sng" dirty="0">
                <a:solidFill>
                  <a:srgbClr val="C00000"/>
                </a:solidFill>
                <a:hlinkClick r:id="rId2"/>
              </a:rPr>
              <a:t>://</a:t>
            </a:r>
            <a:r>
              <a:rPr lang="et-EE" sz="2000" b="1" u="sng" dirty="0" smtClean="0">
                <a:solidFill>
                  <a:srgbClr val="C00000"/>
                </a:solidFill>
                <a:hlinkClick r:id="rId2"/>
              </a:rPr>
              <a:t>www.ravijuhend.ee/tervishoiuvarav/juhendid/255/kopsu-ja-kopsuvalise-</a:t>
            </a:r>
          </a:p>
          <a:p>
            <a:r>
              <a:rPr lang="et-EE" sz="2000" b="1" u="sng" dirty="0" smtClean="0">
                <a:solidFill>
                  <a:srgbClr val="C00000"/>
                </a:solidFill>
                <a:hlinkClick r:id="rId2"/>
              </a:rPr>
              <a:t>tuberkuloosi-</a:t>
            </a:r>
            <a:r>
              <a:rPr lang="et-EE" sz="2000" b="1" u="sng" dirty="0" err="1" smtClean="0">
                <a:solidFill>
                  <a:srgbClr val="C00000"/>
                </a:solidFill>
                <a:hlinkClick r:id="rId2"/>
              </a:rPr>
              <a:t>kasitlus</a:t>
            </a:r>
            <a:r>
              <a:rPr lang="et-EE" sz="2000" b="1" u="sng" dirty="0" smtClean="0">
                <a:solidFill>
                  <a:srgbClr val="C00000"/>
                </a:solidFill>
                <a:hlinkClick r:id="rId2"/>
              </a:rPr>
              <a:t>-ajakohastatud</a:t>
            </a:r>
            <a:endParaRPr lang="et-EE" sz="2000" b="1" u="sng" dirty="0" smtClean="0">
              <a:solidFill>
                <a:srgbClr val="C00000"/>
              </a:solidFill>
            </a:endParaRPr>
          </a:p>
          <a:p>
            <a:endParaRPr lang="et-EE" sz="2000" dirty="0"/>
          </a:p>
        </p:txBody>
      </p:sp>
      <p:sp>
        <p:nvSpPr>
          <p:cNvPr id="4" name="Ristkülik 3"/>
          <p:cNvSpPr/>
          <p:nvPr/>
        </p:nvSpPr>
        <p:spPr>
          <a:xfrm>
            <a:off x="727166" y="2816035"/>
            <a:ext cx="98232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u="sng" dirty="0" smtClean="0"/>
              <a:t>Ajakohastatud</a:t>
            </a:r>
            <a:r>
              <a:rPr lang="et-EE" sz="2400" b="1" dirty="0" smtClean="0"/>
              <a:t> patsiendijuhend  on </a:t>
            </a:r>
            <a:r>
              <a:rPr lang="et-EE" sz="2400" dirty="0"/>
              <a:t>k</a:t>
            </a:r>
            <a:r>
              <a:rPr lang="et-EE" sz="2400" dirty="0" smtClean="0"/>
              <a:t>ättesaadav </a:t>
            </a:r>
            <a:r>
              <a:rPr lang="et-EE" sz="2400" dirty="0"/>
              <a:t>ravijuhendite veebilehel </a:t>
            </a:r>
          </a:p>
          <a:p>
            <a:endParaRPr lang="et-EE" sz="2000" dirty="0"/>
          </a:p>
          <a:p>
            <a:r>
              <a:rPr lang="et-EE" sz="2000" b="1" dirty="0">
                <a:solidFill>
                  <a:srgbClr val="C00000"/>
                </a:solidFill>
              </a:rPr>
              <a:t>https://www.ravijuhend.ee/patsiendivarav/juhendid/269/kopsu-ja-kopsuvaline-tuberkuloos-ajakohastatud</a:t>
            </a:r>
          </a:p>
        </p:txBody>
      </p:sp>
      <p:sp>
        <p:nvSpPr>
          <p:cNvPr id="5" name="Ristkülik 4"/>
          <p:cNvSpPr/>
          <p:nvPr/>
        </p:nvSpPr>
        <p:spPr>
          <a:xfrm>
            <a:off x="727166" y="4865257"/>
            <a:ext cx="103370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Ravijuhendi soovitustes lähtutakse tõenduspõhiste uuringute ja kliinilise praktika </a:t>
            </a:r>
            <a:r>
              <a:rPr lang="et-EE" sz="2000" dirty="0" smtClean="0"/>
              <a:t>        parimatest </a:t>
            </a:r>
            <a:r>
              <a:rPr lang="et-EE" sz="2000" dirty="0"/>
              <a:t>tulemustest</a:t>
            </a:r>
          </a:p>
          <a:p>
            <a:endParaRPr lang="et-E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 See ei asenda see vajadust kohaldada igale patsiendile sobivat  lähenemist </a:t>
            </a:r>
            <a:r>
              <a:rPr lang="et-EE" sz="2000" dirty="0" smtClean="0"/>
              <a:t>                     olenevalt  </a:t>
            </a:r>
            <a:r>
              <a:rPr lang="et-EE" sz="2000" dirty="0"/>
              <a:t>tema tervislikust seisundist</a:t>
            </a:r>
          </a:p>
        </p:txBody>
      </p:sp>
    </p:spTree>
    <p:extLst>
      <p:ext uri="{BB962C8B-B14F-4D97-AF65-F5344CB8AC3E}">
        <p14:creationId xmlns:p14="http://schemas.microsoft.com/office/powerpoint/2010/main" val="594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1E48A-7714-824F-6889-A895DBEAC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B99BD4B-9DC4-E71F-666B-E6630286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377" y="617913"/>
            <a:ext cx="10723880" cy="315912"/>
          </a:xfrm>
        </p:spPr>
        <p:txBody>
          <a:bodyPr>
            <a:noAutofit/>
          </a:bodyPr>
          <a:lstStyle/>
          <a:p>
            <a:r>
              <a:rPr lang="et-E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t-EE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Taust. Tuberkuloos  </a:t>
            </a:r>
            <a:r>
              <a:rPr lang="et-E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Eestis 2025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8ED4D90-29D5-5C9B-B146-90063C5BF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406" y="1425029"/>
            <a:ext cx="10723880" cy="509551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t-EE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TB </a:t>
            </a:r>
            <a:r>
              <a:rPr lang="et-EE" sz="2400" u="sng" dirty="0">
                <a:latin typeface="Arial" panose="020B0604020202020204" pitchFamily="34" charset="0"/>
                <a:cs typeface="Arial" panose="020B0604020202020204" pitchFamily="34" charset="0"/>
              </a:rPr>
              <a:t>haigestumine on Eestis kõigi aegade madalamal tasemel </a:t>
            </a:r>
            <a:endParaRPr lang="et-EE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100 </a:t>
            </a: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haigusjuhtu aastas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Tähelepanu TB suhtes kaob, seetõttu kujunevad </a:t>
            </a:r>
            <a:r>
              <a:rPr lang="et-EE" sz="2400" dirty="0" err="1">
                <a:latin typeface="Arial" panose="020B0604020202020204" pitchFamily="34" charset="0"/>
                <a:cs typeface="Arial" panose="020B0604020202020204" pitchFamily="34" charset="0"/>
              </a:rPr>
              <a:t>kaugelearenenud</a:t>
            </a: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, lagunemistega 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protsessid, </a:t>
            </a:r>
            <a:r>
              <a:rPr lang="et-EE" sz="2400" u="sng" dirty="0">
                <a:latin typeface="Arial" panose="020B0604020202020204" pitchFamily="34" charset="0"/>
                <a:cs typeface="Arial" panose="020B0604020202020204" pitchFamily="34" charset="0"/>
              </a:rPr>
              <a:t>diagnoosimine hilineb</a:t>
            </a:r>
            <a:r>
              <a:rPr lang="et-EE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t-EE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t-EE" sz="2400" dirty="0" err="1">
                <a:latin typeface="Arial" panose="020B0604020202020204" pitchFamily="34" charset="0"/>
                <a:cs typeface="Arial" panose="020B0604020202020204" pitchFamily="34" charset="0"/>
              </a:rPr>
              <a:t>Multiresistentne</a:t>
            </a: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TB, keerulised ravikuurid</a:t>
            </a:r>
          </a:p>
          <a:p>
            <a:pPr marL="0" indent="0">
              <a:buNone/>
            </a:pP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TB/HIV, </a:t>
            </a:r>
            <a:r>
              <a:rPr lang="et-E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hulgipaikmeline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TB, rasked </a:t>
            </a: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haigusjuhud </a:t>
            </a:r>
          </a:p>
          <a:p>
            <a:pPr marL="0" indent="0">
              <a:buNone/>
            </a:pP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Ravijuhendit ajakohastatakse uue olulise informatsiooni lisandumisel </a:t>
            </a:r>
            <a:r>
              <a:rPr lang="et-E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või </a:t>
            </a:r>
            <a:r>
              <a:rPr lang="et-EE" sz="2200" dirty="0">
                <a:latin typeface="Arial" panose="020B0604020202020204" pitchFamily="34" charset="0"/>
                <a:cs typeface="Arial" panose="020B0604020202020204" pitchFamily="34" charset="0"/>
              </a:rPr>
              <a:t>viie aasta pärast.</a:t>
            </a:r>
          </a:p>
        </p:txBody>
      </p:sp>
    </p:spTree>
    <p:extLst>
      <p:ext uri="{BB962C8B-B14F-4D97-AF65-F5344CB8AC3E}">
        <p14:creationId xmlns:p14="http://schemas.microsoft.com/office/powerpoint/2010/main" val="83610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C7B57-6D21-3F13-0D95-C450AA19F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DDB1-7285-D649-02CB-FD9DB4746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72" y="144655"/>
            <a:ext cx="10362601" cy="84922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t-EE" sz="2700" dirty="0">
                <a:solidFill>
                  <a:srgbClr val="000000"/>
                </a:solidFill>
              </a:rPr>
              <a:t/>
            </a:r>
            <a:br>
              <a:rPr lang="en-US" altLang="et-EE" sz="2700" dirty="0">
                <a:solidFill>
                  <a:srgbClr val="000000"/>
                </a:solidFill>
              </a:rPr>
            </a:br>
            <a:r>
              <a:rPr lang="et-EE" altLang="et-EE" sz="2700" dirty="0" smtClean="0">
                <a:solidFill>
                  <a:srgbClr val="000000"/>
                </a:solidFill>
              </a:rPr>
              <a:t/>
            </a:r>
            <a:br>
              <a:rPr lang="et-EE" altLang="et-EE" sz="2700" dirty="0" smtClean="0">
                <a:solidFill>
                  <a:srgbClr val="000000"/>
                </a:solidFill>
              </a:rPr>
            </a:br>
            <a:r>
              <a:rPr lang="et-EE" altLang="et-EE" sz="3100" b="1" i="1" dirty="0" smtClean="0">
                <a:solidFill>
                  <a:srgbClr val="C00000"/>
                </a:solidFill>
              </a:rPr>
              <a:t>Registreeritud </a:t>
            </a:r>
            <a:r>
              <a:rPr lang="et-EE" altLang="et-EE" sz="3100" b="1" i="1" dirty="0">
                <a:solidFill>
                  <a:srgbClr val="C00000"/>
                </a:solidFill>
              </a:rPr>
              <a:t>TB juhud E</a:t>
            </a:r>
            <a:r>
              <a:rPr lang="et-EE" altLang="et-EE" sz="3100" b="1" i="1" dirty="0" smtClean="0">
                <a:solidFill>
                  <a:srgbClr val="C00000"/>
                </a:solidFill>
              </a:rPr>
              <a:t>estis kokku </a:t>
            </a:r>
            <a:r>
              <a:rPr lang="et-EE" altLang="et-EE" sz="3100" b="1" i="1" dirty="0">
                <a:solidFill>
                  <a:srgbClr val="C00000"/>
                </a:solidFill>
              </a:rPr>
              <a:t>2001-</a:t>
            </a:r>
            <a:r>
              <a:rPr lang="en-US" altLang="et-EE" sz="3100" b="1" i="1" dirty="0">
                <a:solidFill>
                  <a:srgbClr val="C00000"/>
                </a:solidFill>
              </a:rPr>
              <a:t> 2023 </a:t>
            </a:r>
            <a:br>
              <a:rPr lang="en-US" altLang="et-EE" sz="3100" b="1" i="1" dirty="0">
                <a:solidFill>
                  <a:srgbClr val="C00000"/>
                </a:solidFill>
              </a:rPr>
            </a:br>
            <a:r>
              <a:rPr lang="en-US" altLang="et-EE" sz="3100" b="1" i="1" dirty="0">
                <a:solidFill>
                  <a:srgbClr val="C00000"/>
                </a:solidFill>
              </a:rPr>
              <a:t/>
            </a:r>
            <a:br>
              <a:rPr lang="en-US" altLang="et-EE" sz="3100" b="1" i="1" dirty="0">
                <a:solidFill>
                  <a:srgbClr val="C00000"/>
                </a:solidFill>
              </a:rPr>
            </a:br>
            <a:endParaRPr lang="et-EE" sz="3100" b="1" i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F9DF7B-0873-6EED-4ABA-24877E6C9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2692" y="6128951"/>
            <a:ext cx="19251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0">
              <a:spcBef>
                <a:spcPts val="225"/>
              </a:spcBef>
              <a:buNone/>
              <a:defRPr/>
            </a:pPr>
            <a:r>
              <a:rPr lang="en-US" altLang="et-EE" sz="1600" b="1" i="1" kern="0" dirty="0" err="1">
                <a:solidFill>
                  <a:srgbClr val="000000"/>
                </a:solidFill>
                <a:sym typeface="Trebuchet MS"/>
              </a:rPr>
              <a:t>Tuberkuloosiregister</a:t>
            </a:r>
            <a:r>
              <a:rPr lang="en-US" altLang="et-EE" sz="1600" b="1" i="1" kern="0" dirty="0">
                <a:solidFill>
                  <a:srgbClr val="000000"/>
                </a:solidFill>
                <a:sym typeface="Trebuchet MS"/>
              </a:rPr>
              <a:t> 28.05.2024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66158196-C5C9-0C3F-0EB8-B5137EF2C71B}"/>
              </a:ext>
            </a:extLst>
          </p:cNvPr>
          <p:cNvGraphicFramePr>
            <a:graphicFrameLocks noGrp="1" noChangeAspect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34439175"/>
              </p:ext>
            </p:extLst>
          </p:nvPr>
        </p:nvGraphicFramePr>
        <p:xfrm>
          <a:off x="-8732" y="796834"/>
          <a:ext cx="11549943" cy="5332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vaal 1">
            <a:extLst>
              <a:ext uri="{FF2B5EF4-FFF2-40B4-BE49-F238E27FC236}">
                <a16:creationId xmlns:a16="http://schemas.microsoft.com/office/drawing/2014/main" id="{ECEB1308-9785-C641-037B-C575C087AEA1}"/>
              </a:ext>
            </a:extLst>
          </p:cNvPr>
          <p:cNvSpPr>
            <a:spLocks/>
          </p:cNvSpPr>
          <p:nvPr/>
        </p:nvSpPr>
        <p:spPr bwMode="auto">
          <a:xfrm>
            <a:off x="928168" y="796834"/>
            <a:ext cx="691979" cy="542678"/>
          </a:xfrm>
          <a:custGeom>
            <a:avLst/>
            <a:gdLst>
              <a:gd name="T0" fmla="*/ 293180 w 611184"/>
              <a:gd name="T1" fmla="*/ 0 h 647696"/>
              <a:gd name="T2" fmla="*/ 586343 w 611184"/>
              <a:gd name="T3" fmla="*/ 144090 h 647696"/>
              <a:gd name="T4" fmla="*/ 293180 w 611184"/>
              <a:gd name="T5" fmla="*/ 288179 h 647696"/>
              <a:gd name="T6" fmla="*/ 0 w 611184"/>
              <a:gd name="T7" fmla="*/ 144090 h 647696"/>
              <a:gd name="T8" fmla="*/ 85860 w 611184"/>
              <a:gd name="T9" fmla="*/ 42206 h 647696"/>
              <a:gd name="T10" fmla="*/ 85860 w 611184"/>
              <a:gd name="T11" fmla="*/ 245973 h 647696"/>
              <a:gd name="T12" fmla="*/ 500465 w 611184"/>
              <a:gd name="T13" fmla="*/ 245973 h 647696"/>
              <a:gd name="T14" fmla="*/ 500465 w 611184"/>
              <a:gd name="T15" fmla="*/ 42206 h 647696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89506 w 611184"/>
              <a:gd name="T25" fmla="*/ 94853 h 647696"/>
              <a:gd name="T26" fmla="*/ 521660 w 611184"/>
              <a:gd name="T27" fmla="*/ 552843 h 6476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11184" h="647696">
                <a:moveTo>
                  <a:pt x="0" y="323848"/>
                </a:moveTo>
                <a:lnTo>
                  <a:pt x="0" y="323848"/>
                </a:lnTo>
                <a:cubicBezTo>
                  <a:pt x="0" y="144991"/>
                  <a:pt x="136818" y="0"/>
                  <a:pt x="305592" y="0"/>
                </a:cubicBezTo>
                <a:cubicBezTo>
                  <a:pt x="305592" y="0"/>
                  <a:pt x="305592" y="0"/>
                  <a:pt x="305592" y="0"/>
                </a:cubicBezTo>
                <a:cubicBezTo>
                  <a:pt x="474366" y="0"/>
                  <a:pt x="611185" y="144991"/>
                  <a:pt x="611185" y="323848"/>
                </a:cubicBezTo>
                <a:cubicBezTo>
                  <a:pt x="611185" y="323848"/>
                  <a:pt x="611184" y="323848"/>
                  <a:pt x="611184" y="323848"/>
                </a:cubicBezTo>
                <a:lnTo>
                  <a:pt x="611185" y="323849"/>
                </a:lnTo>
                <a:cubicBezTo>
                  <a:pt x="611185" y="502705"/>
                  <a:pt x="474366" y="647696"/>
                  <a:pt x="305593" y="647697"/>
                </a:cubicBezTo>
                <a:cubicBezTo>
                  <a:pt x="136819" y="647697"/>
                  <a:pt x="1" y="502705"/>
                  <a:pt x="1" y="323849"/>
                </a:cubicBezTo>
                <a:lnTo>
                  <a:pt x="0" y="32384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defTabSz="342900" hangingPunct="0">
              <a:defRPr/>
            </a:pPr>
            <a:endParaRPr lang="et-EE" sz="675" b="1" kern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41171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C9EA9-5813-8C6E-B408-6F29EE7DD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4A08A9F-861E-1756-5F63-FB7305863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42"/>
            <a:ext cx="10525627" cy="1325563"/>
          </a:xfrm>
        </p:spPr>
        <p:txBody>
          <a:bodyPr>
            <a:normAutofit/>
          </a:bodyPr>
          <a:lstStyle/>
          <a:p>
            <a:r>
              <a:rPr lang="et-EE" sz="2800" b="1" dirty="0">
                <a:solidFill>
                  <a:srgbClr val="FF0000"/>
                </a:solidFill>
              </a:rPr>
              <a:t> </a:t>
            </a:r>
            <a:r>
              <a:rPr lang="et-EE" sz="2800" b="1" i="1" dirty="0">
                <a:solidFill>
                  <a:srgbClr val="FF0000"/>
                </a:solidFill>
              </a:rPr>
              <a:t>Eestis on EU/EEA piirkonna kõige kõrgem </a:t>
            </a:r>
            <a:r>
              <a:rPr lang="et-EE" sz="2800" b="1" i="1" dirty="0" smtClean="0">
                <a:solidFill>
                  <a:srgbClr val="FF0000"/>
                </a:solidFill>
              </a:rPr>
              <a:t>MDR-TB </a:t>
            </a:r>
            <a:r>
              <a:rPr lang="et-EE" sz="2800" b="1" i="1" dirty="0">
                <a:solidFill>
                  <a:srgbClr val="FF0000"/>
                </a:solidFill>
              </a:rPr>
              <a:t>osakaal, </a:t>
            </a:r>
            <a:br>
              <a:rPr lang="et-EE" sz="2800" b="1" i="1" dirty="0">
                <a:solidFill>
                  <a:srgbClr val="FF0000"/>
                </a:solidFill>
              </a:rPr>
            </a:br>
            <a:r>
              <a:rPr lang="et-EE" sz="2800" b="1" i="1" dirty="0">
                <a:solidFill>
                  <a:srgbClr val="FF0000"/>
                </a:solidFill>
              </a:rPr>
              <a:t>kõik TB haiged 2022.a. </a:t>
            </a:r>
            <a:endParaRPr lang="et-EE" sz="2800" i="1" dirty="0">
              <a:solidFill>
                <a:srgbClr val="FF0000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AF24346-9C63-4A77-ECE3-097736303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t-EE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7C896C0A-266A-20C8-BA2D-616DD3E66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44" y="1245179"/>
            <a:ext cx="11178268" cy="5512230"/>
          </a:xfrm>
          <a:prstGeom prst="rect">
            <a:avLst/>
          </a:prstGeom>
        </p:spPr>
      </p:pic>
      <p:sp>
        <p:nvSpPr>
          <p:cNvPr id="6" name="Ristkülik 5">
            <a:extLst>
              <a:ext uri="{FF2B5EF4-FFF2-40B4-BE49-F238E27FC236}">
                <a16:creationId xmlns:a16="http://schemas.microsoft.com/office/drawing/2014/main" id="{2A0817BE-6B3C-0660-24DB-7C97E52C5D36}"/>
              </a:ext>
            </a:extLst>
          </p:cNvPr>
          <p:cNvSpPr/>
          <p:nvPr/>
        </p:nvSpPr>
        <p:spPr>
          <a:xfrm>
            <a:off x="4848791" y="342899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Kas uuesti antibiootikumide- eelne ajastu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Sanatooriumid?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Kus ravida nakkusohtlikke väga resistentseid haigusjuhte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Kodus? Haiglas?  Haige huvid? Ühiskonna huvid?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Palliatiivne ravi:  toit, värske õhk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475CDF93-F53A-F03C-1D8E-A3BC451ACA1B}"/>
              </a:ext>
            </a:extLst>
          </p:cNvPr>
          <p:cNvSpPr/>
          <p:nvPr/>
        </p:nvSpPr>
        <p:spPr>
          <a:xfrm>
            <a:off x="10051953" y="1439525"/>
            <a:ext cx="1015368" cy="49973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28,6%</a:t>
            </a:r>
            <a:endParaRPr kumimoji="0" lang="et-E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istkülik 8">
            <a:extLst>
              <a:ext uri="{FF2B5EF4-FFF2-40B4-BE49-F238E27FC236}">
                <a16:creationId xmlns:a16="http://schemas.microsoft.com/office/drawing/2014/main" id="{2FD639E0-61A2-E838-87C0-01DBEFE40DE3}"/>
              </a:ext>
            </a:extLst>
          </p:cNvPr>
          <p:cNvSpPr/>
          <p:nvPr/>
        </p:nvSpPr>
        <p:spPr>
          <a:xfrm>
            <a:off x="3383028" y="3239281"/>
            <a:ext cx="905943" cy="37943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t-EE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4,1 %</a:t>
            </a:r>
          </a:p>
        </p:txBody>
      </p:sp>
    </p:spTree>
    <p:extLst>
      <p:ext uri="{BB962C8B-B14F-4D97-AF65-F5344CB8AC3E}">
        <p14:creationId xmlns:p14="http://schemas.microsoft.com/office/powerpoint/2010/main" val="999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29" y="2679145"/>
            <a:ext cx="6004780" cy="405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l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6" y="2610336"/>
            <a:ext cx="4261852" cy="412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184365" y="324189"/>
            <a:ext cx="543234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Haigusjuht 1</a:t>
            </a:r>
            <a:endParaRPr kumimoji="0" lang="et-EE" altLang="et-E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Kopsuverejooks kodus. Kiirabi. EMO.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t-EE" altLang="et-E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</a:t>
            </a:r>
            <a:r>
              <a:rPr kumimoji="0" lang="et-EE" alt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t-EE" altLang="et-E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letalis</a:t>
            </a:r>
            <a:r>
              <a:rPr kumimoji="0" lang="et-EE" alt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24 tunni pärast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alt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MB positiivne mikroskoopiliselt.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MTBCDNA positiivne, RIF resistentne</a:t>
            </a:r>
          </a:p>
        </p:txBody>
      </p:sp>
      <p:sp>
        <p:nvSpPr>
          <p:cNvPr id="9" name="Ristkülik 8"/>
          <p:cNvSpPr/>
          <p:nvPr/>
        </p:nvSpPr>
        <p:spPr>
          <a:xfrm>
            <a:off x="376486" y="231856"/>
            <a:ext cx="52274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TB haigete avastamine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* </a:t>
            </a:r>
            <a: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Uuringud teistes osakondades</a:t>
            </a:r>
            <a:b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Traumad</a:t>
            </a:r>
            <a:b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Kontaktsed</a:t>
            </a:r>
            <a:b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EMO</a:t>
            </a:r>
            <a:endParaRPr kumimoji="0" lang="et-EE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6" y="1344057"/>
            <a:ext cx="4854858" cy="472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5" name="TextBox 4"/>
          <p:cNvSpPr txBox="1">
            <a:spLocks noChangeArrowheads="1"/>
          </p:cNvSpPr>
          <p:nvPr/>
        </p:nvSpPr>
        <p:spPr bwMode="auto">
          <a:xfrm>
            <a:off x="5535395" y="406663"/>
            <a:ext cx="741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Haigusjuht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 aastane mees.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ÉMO,  reieluukaela murd</a:t>
            </a:r>
          </a:p>
        </p:txBody>
      </p:sp>
      <p:sp>
        <p:nvSpPr>
          <p:cNvPr id="128006" name="TextBox 6"/>
          <p:cNvSpPr txBox="1">
            <a:spLocks noChangeArrowheads="1"/>
          </p:cNvSpPr>
          <p:nvPr/>
        </p:nvSpPr>
        <p:spPr bwMode="auto">
          <a:xfrm>
            <a:off x="1927032" y="6064785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26.04.23</a:t>
            </a:r>
          </a:p>
        </p:txBody>
      </p:sp>
      <p:pic>
        <p:nvPicPr>
          <p:cNvPr id="8" name="Pil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56" y="2324559"/>
            <a:ext cx="6880348" cy="425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ohukõrred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729</TotalTime>
  <Words>1428</Words>
  <Application>Microsoft Office PowerPoint</Application>
  <PresentationFormat>Laiekraan</PresentationFormat>
  <Paragraphs>308</Paragraphs>
  <Slides>24</Slides>
  <Notes>2</Notes>
  <HiddenSlides>0</HiddenSlides>
  <MMClips>0</MMClips>
  <ScaleCrop>false</ScaleCrop>
  <HeadingPairs>
    <vt:vector size="6" baseType="variant">
      <vt:variant>
        <vt:lpstr>Kasutatud fondid</vt:lpstr>
      </vt:variant>
      <vt:variant>
        <vt:i4>13</vt:i4>
      </vt:variant>
      <vt:variant>
        <vt:lpstr>Kujundus</vt:lpstr>
      </vt:variant>
      <vt:variant>
        <vt:i4>3</vt:i4>
      </vt:variant>
      <vt:variant>
        <vt:lpstr>Slaidipealkirjad</vt:lpstr>
      </vt:variant>
      <vt:variant>
        <vt:i4>24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Century Gothic</vt:lpstr>
      <vt:lpstr>inherit</vt:lpstr>
      <vt:lpstr>Inter</vt:lpstr>
      <vt:lpstr>sfui_bold</vt:lpstr>
      <vt:lpstr>Times New Roman</vt:lpstr>
      <vt:lpstr>Trebuchet MS</vt:lpstr>
      <vt:lpstr>Verdana</vt:lpstr>
      <vt:lpstr>Wingdings</vt:lpstr>
      <vt:lpstr>Wingdings 3</vt:lpstr>
      <vt:lpstr>Rohukõrred</vt:lpstr>
      <vt:lpstr>Office Theme</vt:lpstr>
      <vt:lpstr>2_Office'i kujundus</vt:lpstr>
      <vt:lpstr>           Kopsu- ja kopsuvälise tuberkuloosi käsitlus  Eesti ravijuhend RJ-A/18.2-2025 Kinnitatud  07.04.2025  2017. aastal valminud ravijuhendi ajakohastatud versioon     Lea Pehme TÜK Kopsukliinik  </vt:lpstr>
      <vt:lpstr>PowerPointi esitlus</vt:lpstr>
      <vt:lpstr>PowerPointi esitlus</vt:lpstr>
      <vt:lpstr>PowerPointi esitlus</vt:lpstr>
      <vt:lpstr>              Taust. Tuberkuloos  Eestis 2025</vt:lpstr>
      <vt:lpstr>  Registreeritud TB juhud Eestis kokku 2001- 2023   </vt:lpstr>
      <vt:lpstr> Eestis on EU/EEA piirkonna kõige kõrgem MDR-TB osakaal,  kõik TB haiged 2022.a. </vt:lpstr>
      <vt:lpstr>PowerPointi esitlus</vt:lpstr>
      <vt:lpstr>PowerPointi esitlus</vt:lpstr>
      <vt:lpstr>PowerPointi esitlus</vt:lpstr>
      <vt:lpstr>PowerPointi esitlus</vt:lpstr>
      <vt:lpstr>1.  Mükobakterite laboratoorne diagnostika</vt:lpstr>
      <vt:lpstr>Mükobakterite laboratoorne diagnostika</vt:lpstr>
      <vt:lpstr>PowerPointi esitlus</vt:lpstr>
      <vt:lpstr>PowerPointi esitlus</vt:lpstr>
      <vt:lpstr>PowerPointi esitlus</vt:lpstr>
      <vt:lpstr>PowerPointi esitlus</vt:lpstr>
      <vt:lpstr>WHO: MDR TB ravi uuendatud juhtnöörid ilmuvad 2025.a.  </vt:lpstr>
      <vt:lpstr>PowerPointi esitlus</vt:lpstr>
      <vt:lpstr>PowerPointi esitlus</vt:lpstr>
      <vt:lpstr>PowerPointi esitlus</vt:lpstr>
      <vt:lpstr>PowerPointi esitlus</vt:lpstr>
      <vt:lpstr>PowerPointi esitlus</vt:lpstr>
      <vt:lpstr>Mükobakterioosid</vt:lpstr>
    </vt:vector>
  </TitlesOfParts>
  <Company>Kliinikum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Kopsu- ja kopsuvälise tuberkuloosi käsitlus  Eesti ravijuhend RJ-A/18.2-2025 Kinnitatud  07.04.2025  2017. aastal valminud ravijuhendi ajakohastatud versioon     Lea Pehme TÜK Kopsukliiik</dc:title>
  <dc:creator>Lea Pehme</dc:creator>
  <cp:lastModifiedBy>Lea Pehme</cp:lastModifiedBy>
  <cp:revision>52</cp:revision>
  <dcterms:created xsi:type="dcterms:W3CDTF">2025-06-10T18:52:51Z</dcterms:created>
  <dcterms:modified xsi:type="dcterms:W3CDTF">2025-08-28T07:38:04Z</dcterms:modified>
</cp:coreProperties>
</file>