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7" r:id="rId3"/>
    <p:sldId id="266" r:id="rId4"/>
    <p:sldId id="261" r:id="rId5"/>
    <p:sldId id="268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D8D348-6522-9D5F-6D02-0060975EC451}" name="Silja Vanaisak" initials="SV" userId="S::silja.vanaisak@haigekassa.ee::8076beb5-e1cc-4a84-8747-f84385165ed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1373" autoAdjust="0"/>
  </p:normalViewPr>
  <p:slideViewPr>
    <p:cSldViewPr snapToGrid="0">
      <p:cViewPr varScale="1">
        <p:scale>
          <a:sx n="59" d="100"/>
          <a:sy n="59" d="100"/>
        </p:scale>
        <p:origin x="1618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Juv Kogan" userId="34b61427-7729-4232-b9ac-f2f12dc7f32f" providerId="ADAL" clId="{02F57AB0-B4D6-4D7F-9AF6-3F9E5FFA5CA4}"/>
    <pc:docChg chg="modSld">
      <pc:chgData name="David Juv Kogan" userId="34b61427-7729-4232-b9ac-f2f12dc7f32f" providerId="ADAL" clId="{02F57AB0-B4D6-4D7F-9AF6-3F9E5FFA5CA4}" dt="2026-02-09T14:56:24.852" v="0" actId="20577"/>
      <pc:docMkLst>
        <pc:docMk/>
      </pc:docMkLst>
      <pc:sldChg chg="modNotesTx">
        <pc:chgData name="David Juv Kogan" userId="34b61427-7729-4232-b9ac-f2f12dc7f32f" providerId="ADAL" clId="{02F57AB0-B4D6-4D7F-9AF6-3F9E5FFA5CA4}" dt="2026-02-09T14:56:24.852" v="0" actId="20577"/>
        <pc:sldMkLst>
          <pc:docMk/>
          <pc:sldMk cId="3692793382" sldId="268"/>
        </pc:sldMkLst>
      </pc:sldChg>
    </pc:docChg>
  </pc:docChgLst>
  <pc:docChgLst>
    <pc:chgData name="Silja Vanaisak" userId="8076beb5-e1cc-4a84-8747-f84385165edc" providerId="ADAL" clId="{500CE1E1-6951-442E-ABB9-C4B4E05C1717}"/>
    <pc:docChg chg="undo custSel addSld delSld modSld sldOrd">
      <pc:chgData name="Silja Vanaisak" userId="8076beb5-e1cc-4a84-8747-f84385165edc" providerId="ADAL" clId="{500CE1E1-6951-442E-ABB9-C4B4E05C1717}" dt="2026-01-30T09:36:45.295" v="3209" actId="20577"/>
      <pc:docMkLst>
        <pc:docMk/>
      </pc:docMkLst>
      <pc:sldChg chg="modSp mod">
        <pc:chgData name="Silja Vanaisak" userId="8076beb5-e1cc-4a84-8747-f84385165edc" providerId="ADAL" clId="{500CE1E1-6951-442E-ABB9-C4B4E05C1717}" dt="2026-01-30T09:36:45.295" v="3209" actId="20577"/>
        <pc:sldMkLst>
          <pc:docMk/>
          <pc:sldMk cId="2645518281" sldId="266"/>
        </pc:sldMkLst>
        <pc:spChg chg="mod">
          <ac:chgData name="Silja Vanaisak" userId="8076beb5-e1cc-4a84-8747-f84385165edc" providerId="ADAL" clId="{500CE1E1-6951-442E-ABB9-C4B4E05C1717}" dt="2026-01-27T11:30:38.940" v="1736" actId="20577"/>
          <ac:spMkLst>
            <pc:docMk/>
            <pc:sldMk cId="2645518281" sldId="266"/>
            <ac:spMk id="2" creationId="{6A08EECA-DE9D-E9E3-F229-3CFC10C67C47}"/>
          </ac:spMkLst>
        </pc:spChg>
        <pc:spChg chg="mod">
          <ac:chgData name="Silja Vanaisak" userId="8076beb5-e1cc-4a84-8747-f84385165edc" providerId="ADAL" clId="{500CE1E1-6951-442E-ABB9-C4B4E05C1717}" dt="2026-01-30T09:36:45.295" v="3209" actId="20577"/>
          <ac:spMkLst>
            <pc:docMk/>
            <pc:sldMk cId="2645518281" sldId="266"/>
            <ac:spMk id="3" creationId="{B246FD1F-1520-454D-8464-DACE14FBB75A}"/>
          </ac:spMkLst>
        </pc:spChg>
      </pc:sldChg>
      <pc:sldChg chg="modSp mod">
        <pc:chgData name="Silja Vanaisak" userId="8076beb5-e1cc-4a84-8747-f84385165edc" providerId="ADAL" clId="{500CE1E1-6951-442E-ABB9-C4B4E05C1717}" dt="2026-01-28T07:09:48.912" v="2307" actId="20577"/>
        <pc:sldMkLst>
          <pc:docMk/>
          <pc:sldMk cId="1113861605" sldId="267"/>
        </pc:sldMkLst>
        <pc:spChg chg="mod">
          <ac:chgData name="Silja Vanaisak" userId="8076beb5-e1cc-4a84-8747-f84385165edc" providerId="ADAL" clId="{500CE1E1-6951-442E-ABB9-C4B4E05C1717}" dt="2026-01-27T11:29:06.716" v="1712" actId="20577"/>
          <ac:spMkLst>
            <pc:docMk/>
            <pc:sldMk cId="1113861605" sldId="267"/>
            <ac:spMk id="2" creationId="{7ED97FD8-8FE6-2294-E8FC-89CD0475283A}"/>
          </ac:spMkLst>
        </pc:spChg>
        <pc:spChg chg="mod">
          <ac:chgData name="Silja Vanaisak" userId="8076beb5-e1cc-4a84-8747-f84385165edc" providerId="ADAL" clId="{500CE1E1-6951-442E-ABB9-C4B4E05C1717}" dt="2026-01-28T07:09:48.912" v="2307" actId="20577"/>
          <ac:spMkLst>
            <pc:docMk/>
            <pc:sldMk cId="1113861605" sldId="267"/>
            <ac:spMk id="3" creationId="{82EDF457-0E27-4C1B-0F2D-FB28F0132D3B}"/>
          </ac:spMkLst>
        </pc:spChg>
      </pc:sldChg>
      <pc:sldChg chg="modSp add mod modCm modNotesTx">
        <pc:chgData name="Silja Vanaisak" userId="8076beb5-e1cc-4a84-8747-f84385165edc" providerId="ADAL" clId="{500CE1E1-6951-442E-ABB9-C4B4E05C1717}" dt="2026-01-28T09:52:06.469" v="3141" actId="20577"/>
        <pc:sldMkLst>
          <pc:docMk/>
          <pc:sldMk cId="3692793382" sldId="268"/>
        </pc:sldMkLst>
        <pc:spChg chg="mod">
          <ac:chgData name="Silja Vanaisak" userId="8076beb5-e1cc-4a84-8747-f84385165edc" providerId="ADAL" clId="{500CE1E1-6951-442E-ABB9-C4B4E05C1717}" dt="2026-01-27T12:11:53.456" v="2278" actId="20577"/>
          <ac:spMkLst>
            <pc:docMk/>
            <pc:sldMk cId="3692793382" sldId="268"/>
            <ac:spMk id="2" creationId="{88C25B1A-3AAF-BBE5-2F9A-D0FFE142FD97}"/>
          </ac:spMkLst>
        </pc:spChg>
        <pc:spChg chg="mod">
          <ac:chgData name="Silja Vanaisak" userId="8076beb5-e1cc-4a84-8747-f84385165edc" providerId="ADAL" clId="{500CE1E1-6951-442E-ABB9-C4B4E05C1717}" dt="2026-01-28T09:50:49.238" v="3104" actId="113"/>
          <ac:spMkLst>
            <pc:docMk/>
            <pc:sldMk cId="3692793382" sldId="268"/>
            <ac:spMk id="3" creationId="{0AC1AB66-52EA-9021-37C2-5D4FABBC6A6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ilja Vanaisak" userId="8076beb5-e1cc-4a84-8747-f84385165edc" providerId="ADAL" clId="{500CE1E1-6951-442E-ABB9-C4B4E05C1717}" dt="2026-01-28T09:22:25.250" v="3022" actId="20577"/>
              <pc2:cmMkLst xmlns:pc2="http://schemas.microsoft.com/office/powerpoint/2019/9/main/command">
                <pc:docMk/>
                <pc:sldMk cId="3692793382" sldId="268"/>
                <pc2:cmMk id="{AEE7D039-F2B7-448B-A86E-6F35DD05FDA9}"/>
              </pc2:cmMkLst>
            </pc226:cmChg>
            <pc226:cmChg xmlns:pc226="http://schemas.microsoft.com/office/powerpoint/2022/06/main/command" chg="mod">
              <pc226:chgData name="Silja Vanaisak" userId="8076beb5-e1cc-4a84-8747-f84385165edc" providerId="ADAL" clId="{500CE1E1-6951-442E-ABB9-C4B4E05C1717}" dt="2026-01-28T09:22:25.250" v="3022" actId="20577"/>
              <pc2:cmMkLst xmlns:pc2="http://schemas.microsoft.com/office/powerpoint/2019/9/main/command">
                <pc:docMk/>
                <pc:sldMk cId="3692793382" sldId="268"/>
                <pc2:cmMk id="{0AC2E169-68F6-48E4-AA1C-A92A48B45273}"/>
              </pc2:cmMkLst>
            </pc226:cmChg>
            <pc226:cmChg xmlns:pc226="http://schemas.microsoft.com/office/powerpoint/2022/06/main/command" chg="mod">
              <pc226:chgData name="Silja Vanaisak" userId="8076beb5-e1cc-4a84-8747-f84385165edc" providerId="ADAL" clId="{500CE1E1-6951-442E-ABB9-C4B4E05C1717}" dt="2026-01-28T09:22:25.250" v="3022" actId="20577"/>
              <pc2:cmMkLst xmlns:pc2="http://schemas.microsoft.com/office/powerpoint/2019/9/main/command">
                <pc:docMk/>
                <pc:sldMk cId="3692793382" sldId="268"/>
                <pc2:cmMk id="{B3295EC3-6ACB-4CD2-ACA0-EA948A0DE9F7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E1114-11AD-40EE-BFAE-403638674983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E28C-D440-46EF-8BB9-658C4E3CD64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0845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85E28C-D440-46EF-8BB9-658C4E3CD643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8234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1622-DC24-8101-5532-A8276EABE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21902-D68F-7D23-0033-ECCF9F09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D95-3CD8-38E2-9FCB-AC9084F3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2B87-C3E2-82A8-D5BD-1576F329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E061-C3B4-3D05-0EEA-82E7F1FA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24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F222-D8C7-B819-1BDA-2D1D7E8F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8B400-6232-284B-50ED-4747089C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F29E-6B01-6E7E-823D-FDA3E47F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7657-5965-C7A8-F6B9-C2B11295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CE51-EA61-268F-E28A-D5B2C681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71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6CDAF-EA02-1F82-B1BE-EC8637709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02760-BD70-057B-EFF8-AD287A7D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DF2D-24DC-54C7-AA26-63C9D79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896-AA16-04F2-FE0D-A95DB789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65CFA-9434-8265-E9F2-74A4CADD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541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0E2-A148-D7A8-052D-B78C0237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FD75B-B770-4EC0-4480-B4D726061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2DC5-EE10-549B-5FF4-A818D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E148-7C90-1C29-137A-CB6D9B04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3FE7-D18A-A884-ED25-923772DE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95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FDFD-8B4B-4275-6CA8-07C67EF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77625-7992-D196-2ABE-B076CBB79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2F24-F45D-9DB6-943A-409388D2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B95D-8752-C903-496C-B3EACD2B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B467-D500-6066-9B08-B0BA185C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93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009-E6F5-4FF5-9897-B2BA3DD66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D84C-70AE-43C3-9F1E-B0D1BADF0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CB9E-39C1-696F-BC69-DA592297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2F417-2311-1CDC-A59F-2F7F15DB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2A4F5-B33A-1D94-B017-548630C4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5F1A9-EA60-5FB6-AF30-775001F9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7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B128-B3A7-0B67-3D14-8CA207BA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717C-B40A-E808-DAF9-F778BC8F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A390B-427E-8E80-2BC0-12E2437A2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F0B81-AAFC-2591-4917-4E563C5D7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C3D94-5F37-725A-D73A-BBC2ADF5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5A70E-AA22-3E9E-A2BC-0DBBC1B9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A581D-4E5D-58D7-0916-315785E7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E3FBC-CE25-671A-1BFC-E115F4FD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7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1E23-411E-EF96-A066-ACEED02C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F677C-E130-A41F-FCB9-24A32EB8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C5FBE-1C9E-37F9-B224-AB8AFBE1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75F0E-AE60-C694-D751-6F158D87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60ABBB-484E-7E76-0025-2AF332C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9D14-090D-C968-9197-1A0BD7CE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56CF-07BB-51F5-0913-639E8C0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6C7C-D064-268B-8C41-0A3AB0C4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4BC7F-852A-6C0F-DF08-50698B51C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3CC48-E160-5020-EF62-B114EDE2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DD471-922E-A473-5D14-FCD6952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FE765-62B8-9A6B-584D-F00B780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0057-71FD-6274-0B58-2CE1172A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C6AD3-5A23-2064-C490-DB8A76C3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6E185-7153-F833-63FE-5C3BF5529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D7C0-F686-FE41-48FC-69239B67D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97B62-4C1F-65BD-78D5-29F7DEB8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DDE6-B826-E1D0-E154-A9528C55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A498-08CB-3CD7-DAAF-30C95AAD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28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DCE0-9F66-7B12-8E60-DBEC403F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6FB1-D120-6B19-2D7A-3A03A182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6CB2-AE85-DBDE-C862-C7649714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2418-7D27-497F-BF7F-6B0B1959432D}" type="datetimeFigureOut">
              <a:rPr lang="et-EE" smtClean="0"/>
              <a:t>09.02.2026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5789E-0373-DA2B-4A34-6DD52225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D00D-A550-12B3-F3C3-937A9B0EE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053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vstellimus@mediq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76BF1-3457-4A2F-814E-048076AEA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05A9CD-DFDD-1C00-D189-6DDB1B0AA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D7D12-E51C-40D0-058D-D9F87F231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D16C33-96B4-1D7B-7243-FDE27AA0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6EC580-E0F7-1AA2-0C68-857892AB7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44F1BD-03BC-9057-06FD-32E3766D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261F0-57AE-487D-FD31-C6BD529C4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503638"/>
          </a:xfrm>
        </p:spPr>
        <p:txBody>
          <a:bodyPr>
            <a:normAutofit/>
          </a:bodyPr>
          <a:lstStyle/>
          <a:p>
            <a:pPr algn="r"/>
            <a:r>
              <a:rPr lang="et-EE" sz="4800" dirty="0">
                <a:solidFill>
                  <a:srgbClr val="FFFFFF"/>
                </a:solidFill>
              </a:rPr>
              <a:t>Perearstikonkursid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011522-0573-BFD6-6C3C-0E1F5A4AA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FE659-BA49-FFA4-FEEC-A752C3D5D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t-EE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FCD42-2CD7-C127-B84F-BB2674F9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64BD3-9BAA-6F37-1C26-17B31B101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89399A-22C1-C874-2C6E-64A0C4185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D5E97-DCA4-FC80-D0D2-F3780A5E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1E65C7-8869-7312-44D6-9012E908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F68D72-8E4D-7AFA-7CA3-097F0ED9D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3815D2-25EF-01DD-F691-F15C5058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AF9081-1AA6-C163-B254-E9800BBF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7FD8-8FE6-2294-E8FC-89CD0475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01.01.2026-30.01.2026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DF457-0E27-4C1B-0F2D-FB28F01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5587242" cy="5546047"/>
          </a:xfrm>
        </p:spPr>
        <p:txBody>
          <a:bodyPr anchor="ctr">
            <a:normAutofit fontScale="92500" lnSpcReduction="10000"/>
          </a:bodyPr>
          <a:lstStyle/>
          <a:p>
            <a:endParaRPr lang="et-EE" sz="2000" dirty="0">
              <a:solidFill>
                <a:srgbClr val="FF0000"/>
              </a:solidFill>
              <a:effectLst/>
            </a:endParaRPr>
          </a:p>
          <a:p>
            <a:r>
              <a:rPr lang="et-EE" dirty="0"/>
              <a:t>N0452 (Tapa vald)</a:t>
            </a:r>
          </a:p>
          <a:p>
            <a:pPr lvl="1"/>
            <a:r>
              <a:rPr lang="et-EE" dirty="0" err="1"/>
              <a:t>Viacheslav</a:t>
            </a:r>
            <a:r>
              <a:rPr lang="et-EE" dirty="0"/>
              <a:t> </a:t>
            </a:r>
            <a:r>
              <a:rPr lang="et-EE" dirty="0" err="1"/>
              <a:t>Petrenko</a:t>
            </a:r>
            <a:endParaRPr lang="et-EE" dirty="0"/>
          </a:p>
          <a:p>
            <a:pPr marL="457200" lvl="1" indent="0">
              <a:buNone/>
            </a:pPr>
            <a:r>
              <a:rPr lang="et-EE" dirty="0"/>
              <a:t>Tamsalu Perearstid Osaühing</a:t>
            </a:r>
          </a:p>
          <a:p>
            <a:pPr lvl="1"/>
            <a:r>
              <a:rPr lang="et-EE" dirty="0"/>
              <a:t>Nimistu vabaneb 01.05.2026</a:t>
            </a:r>
          </a:p>
          <a:p>
            <a:r>
              <a:rPr lang="et-EE" dirty="0"/>
              <a:t>N0454 (Rakvere linn) </a:t>
            </a:r>
          </a:p>
          <a:p>
            <a:pPr lvl="1"/>
            <a:r>
              <a:rPr lang="et-EE" dirty="0"/>
              <a:t>Asendusnimistu Angela </a:t>
            </a:r>
            <a:r>
              <a:rPr lang="et-EE" dirty="0" err="1"/>
              <a:t>Reimal</a:t>
            </a:r>
            <a:r>
              <a:rPr lang="et-EE" dirty="0"/>
              <a:t> </a:t>
            </a:r>
          </a:p>
          <a:p>
            <a:pPr marL="457200" lvl="1" indent="0">
              <a:buNone/>
            </a:pPr>
            <a:r>
              <a:rPr lang="et-EE" dirty="0"/>
              <a:t>Angela </a:t>
            </a:r>
            <a:r>
              <a:rPr lang="et-EE" dirty="0" err="1"/>
              <a:t>Reimal</a:t>
            </a:r>
            <a:endParaRPr lang="et-EE" dirty="0"/>
          </a:p>
          <a:p>
            <a:pPr lvl="1"/>
            <a:r>
              <a:rPr lang="et-EE" dirty="0"/>
              <a:t>Nimistu vabaneb 01.06.2026</a:t>
            </a:r>
          </a:p>
          <a:p>
            <a:pPr lvl="1"/>
            <a:r>
              <a:rPr lang="et-EE" dirty="0"/>
              <a:t>Inkubatsiooniprogramm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t-E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N0629 (Jõgeva vald)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t-EE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Asendusnimistu Galina </a:t>
            </a:r>
            <a:r>
              <a:rPr kumimoji="0" lang="et-EE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Šeremeta</a:t>
            </a:r>
            <a:endParaRPr kumimoji="0" lang="et-EE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lvl="1" indent="0">
              <a:spcBef>
                <a:spcPts val="1000"/>
              </a:spcBef>
              <a:buNone/>
              <a:defRPr/>
            </a:pPr>
            <a:r>
              <a:rPr kumimoji="0" lang="et-EE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Galina </a:t>
            </a:r>
            <a:r>
              <a:rPr kumimoji="0" lang="et-EE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Šeremeta</a:t>
            </a:r>
            <a:endParaRPr kumimoji="0" lang="et-EE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lvl="1">
              <a:spcBef>
                <a:spcPts val="1000"/>
              </a:spcBef>
              <a:defRPr/>
            </a:pPr>
            <a:r>
              <a:rPr lang="et-EE" dirty="0">
                <a:solidFill>
                  <a:prstClr val="black"/>
                </a:solidFill>
                <a:latin typeface="Aptos" panose="02110004020202020204"/>
              </a:rPr>
              <a:t> Nimistu vabaneb 01.03.2026</a:t>
            </a:r>
            <a:endParaRPr kumimoji="0" lang="et-EE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386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80AD0-8915-880B-9B34-388AF5C1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C9B55-FACA-1A5A-0459-FE8F2A2ED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18C06-8F15-4FFC-DB46-C8DD30CB8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B11C8-3DED-A417-DD35-3EA3738DB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B59B2-1218-F59B-0E9F-19EDFA65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27F3AA-26F2-1CE4-BDBA-42337A04D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F839C2-F80C-4BBF-3546-006612DE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8EECA-DE9D-E9E3-F229-3CFC10C6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Veebruar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01.02.2026-02.03.2026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FD1F-1520-454D-8464-DACE14FB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158" y="85725"/>
            <a:ext cx="6655076" cy="6526831"/>
          </a:xfrm>
        </p:spPr>
        <p:txBody>
          <a:bodyPr anchor="ctr">
            <a:normAutofit fontScale="77500" lnSpcReduction="20000"/>
          </a:bodyPr>
          <a:lstStyle/>
          <a:p>
            <a:r>
              <a:rPr lang="et-EE" dirty="0"/>
              <a:t>N0689 (Elva vald) (nimistu suurus 2177)</a:t>
            </a:r>
          </a:p>
          <a:p>
            <a:pPr lvl="1"/>
            <a:r>
              <a:rPr lang="et-EE" sz="2200" dirty="0"/>
              <a:t>Lõpetav arst Kaja Liik</a:t>
            </a:r>
          </a:p>
          <a:p>
            <a:pPr lvl="1"/>
            <a:r>
              <a:rPr lang="et-EE" sz="2200" dirty="0"/>
              <a:t>Praegu teenindav TTO- </a:t>
            </a:r>
            <a:r>
              <a:rPr lang="et-EE" dirty="0"/>
              <a:t>Osaühing Elva Kesklinna Perearstikeskus</a:t>
            </a:r>
            <a:endParaRPr lang="et-EE" sz="2200" dirty="0"/>
          </a:p>
          <a:p>
            <a:pPr lvl="1"/>
            <a:r>
              <a:rPr lang="et-EE" sz="2200" dirty="0"/>
              <a:t>Nimistu vabaneb 01.07.2026</a:t>
            </a:r>
          </a:p>
          <a:p>
            <a:pPr lvl="1"/>
            <a:r>
              <a:rPr lang="et-EE" sz="2200" dirty="0"/>
              <a:t>Inkubatsiooniprogramm</a:t>
            </a:r>
          </a:p>
          <a:p>
            <a:r>
              <a:rPr lang="et-EE" dirty="0"/>
              <a:t>N0152 (Tallinn, Kesklinn, Lasnamäe) (2147)</a:t>
            </a:r>
          </a:p>
          <a:p>
            <a:pPr lvl="1"/>
            <a:r>
              <a:rPr lang="et-EE" sz="2200" dirty="0"/>
              <a:t>Asendusnimistu</a:t>
            </a:r>
          </a:p>
          <a:p>
            <a:pPr lvl="1"/>
            <a:r>
              <a:rPr lang="et-EE" sz="2200" dirty="0"/>
              <a:t>Praegu teenindav TTO-</a:t>
            </a:r>
            <a:r>
              <a:rPr lang="et-EE" dirty="0"/>
              <a:t> OÜ JÜRGENSON PAK</a:t>
            </a:r>
            <a:endParaRPr lang="et-EE" sz="2200" dirty="0"/>
          </a:p>
          <a:p>
            <a:pPr lvl="1"/>
            <a:r>
              <a:rPr lang="et-EE" sz="2200" dirty="0"/>
              <a:t>Nimistu vabaneb 01.04.2026</a:t>
            </a:r>
          </a:p>
          <a:p>
            <a:r>
              <a:rPr lang="et-EE" dirty="0"/>
              <a:t>N0622 (Jõgeva vald) (1741)</a:t>
            </a:r>
          </a:p>
          <a:p>
            <a:pPr lvl="1"/>
            <a:r>
              <a:rPr lang="et-EE" sz="2200" dirty="0"/>
              <a:t>Lõpetav arst Valentina </a:t>
            </a:r>
            <a:r>
              <a:rPr lang="et-EE" sz="2200" dirty="0" err="1"/>
              <a:t>Zevakina</a:t>
            </a:r>
            <a:endParaRPr lang="et-EE" sz="2200" dirty="0"/>
          </a:p>
          <a:p>
            <a:pPr lvl="1"/>
            <a:r>
              <a:rPr lang="et-EE" sz="2200" dirty="0"/>
              <a:t>Praegu teenindav TTO-</a:t>
            </a:r>
            <a:r>
              <a:rPr lang="et-EE" dirty="0"/>
              <a:t>Perearst Valentina </a:t>
            </a:r>
            <a:r>
              <a:rPr lang="et-EE" dirty="0" err="1"/>
              <a:t>Zevakina</a:t>
            </a:r>
            <a:r>
              <a:rPr lang="et-EE" dirty="0"/>
              <a:t> OÜ</a:t>
            </a:r>
            <a:endParaRPr lang="et-EE" sz="2200" dirty="0"/>
          </a:p>
          <a:p>
            <a:pPr lvl="1"/>
            <a:r>
              <a:rPr lang="et-EE" sz="2200" dirty="0"/>
              <a:t>Nimistu vabaneb 01.06.2026</a:t>
            </a:r>
          </a:p>
          <a:p>
            <a:r>
              <a:rPr lang="et-EE" dirty="0"/>
              <a:t>N0209 (Kesklinna linnaosa) (1639)</a:t>
            </a:r>
          </a:p>
          <a:p>
            <a:pPr lvl="1"/>
            <a:r>
              <a:rPr lang="et-EE" sz="2200" dirty="0"/>
              <a:t>Lõpetav arst Maia Kütt</a:t>
            </a:r>
          </a:p>
          <a:p>
            <a:pPr lvl="1"/>
            <a:r>
              <a:rPr lang="et-EE" sz="2200" dirty="0"/>
              <a:t>Praegu teenindav TTO- </a:t>
            </a:r>
            <a:r>
              <a:rPr lang="et-EE" dirty="0"/>
              <a:t>VITALONG PEREARSTIKESKUS OÜ</a:t>
            </a:r>
            <a:endParaRPr lang="et-EE" sz="2200" dirty="0"/>
          </a:p>
          <a:p>
            <a:pPr lvl="1"/>
            <a:r>
              <a:rPr lang="et-EE" sz="2200" dirty="0"/>
              <a:t>Nimistu vabaneb 01.07.2026</a:t>
            </a:r>
          </a:p>
          <a:p>
            <a:r>
              <a:rPr lang="et-EE" dirty="0"/>
              <a:t>N0384 (Tori vald) (1548)</a:t>
            </a:r>
          </a:p>
          <a:p>
            <a:pPr lvl="1"/>
            <a:r>
              <a:rPr lang="et-EE" sz="2200" dirty="0"/>
              <a:t>Lõpetav arst Katrin </a:t>
            </a:r>
            <a:r>
              <a:rPr lang="et-EE" sz="2200" dirty="0" err="1"/>
              <a:t>Sihver</a:t>
            </a:r>
            <a:endParaRPr lang="et-EE" sz="2200" dirty="0"/>
          </a:p>
          <a:p>
            <a:pPr lvl="1"/>
            <a:r>
              <a:rPr lang="et-EE" sz="2200" dirty="0"/>
              <a:t>Praegu teenindav TTO- </a:t>
            </a:r>
            <a:r>
              <a:rPr lang="et-EE" dirty="0"/>
              <a:t>OÜ </a:t>
            </a:r>
            <a:r>
              <a:rPr lang="et-EE" dirty="0" err="1"/>
              <a:t>Venorest</a:t>
            </a:r>
            <a:endParaRPr lang="et-EE" sz="2200" dirty="0"/>
          </a:p>
          <a:p>
            <a:pPr lvl="1"/>
            <a:r>
              <a:rPr lang="et-EE" sz="2200" dirty="0"/>
              <a:t>Nimistu vabaneb 01.07.2026</a:t>
            </a:r>
          </a:p>
        </p:txBody>
      </p:sp>
    </p:spTree>
    <p:extLst>
      <p:ext uri="{BB962C8B-B14F-4D97-AF65-F5344CB8AC3E}">
        <p14:creationId xmlns:p14="http://schemas.microsoft.com/office/powerpoint/2010/main" val="2645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A643AB-13BA-F612-9ED2-FAF68AD3F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05DA4-A592-D055-4A6F-D11DCE91C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2800" dirty="0">
                <a:solidFill>
                  <a:srgbClr val="FFFFFF"/>
                </a:solidFill>
              </a:rPr>
              <a:t>perearst@tervisekassa.ee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445B-626E-1945-383D-4ABD65F50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743524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4A0520-AE7F-03C2-9210-726F03EE3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77000BFD-A1DC-9F5F-0F96-CB9653922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3DA815-2479-620C-C608-322C193F1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41A85F-56F1-F26F-6C7B-A1405D559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0D10AD-A359-F5BA-3FC5-396C78954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597788-4CD2-91B5-F880-E21D876B5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3A470E2-7A62-B517-5E8F-088F64222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C25B1A-3AAF-BBE5-2F9A-D0FFE142F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2800" dirty="0">
                <a:solidFill>
                  <a:srgbClr val="FFFFFF"/>
                </a:solidFill>
              </a:rPr>
              <a:t>JVS</a:t>
            </a:r>
            <a:br>
              <a:rPr lang="et-EE" sz="2800" dirty="0">
                <a:solidFill>
                  <a:srgbClr val="FFFFFF"/>
                </a:solidFill>
              </a:rPr>
            </a:br>
            <a:r>
              <a:rPr lang="et-EE" sz="2800" dirty="0">
                <a:solidFill>
                  <a:srgbClr val="FFFFFF"/>
                </a:solidFill>
              </a:rPr>
              <a:t> Jämesoolevähi sõeluuring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1AB66-52EA-9021-37C2-5D4FABBC6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0334" y="10142"/>
            <a:ext cx="6489807" cy="6858000"/>
          </a:xfrm>
        </p:spPr>
        <p:txBody>
          <a:bodyPr anchor="ctr">
            <a:normAutofit/>
          </a:bodyPr>
          <a:lstStyle/>
          <a:p>
            <a:r>
              <a:rPr lang="et-EE" sz="2000" dirty="0"/>
              <a:t>19.01.-13.02 on käimas kõikide Sõeluuringute kohta käiv kampaania</a:t>
            </a:r>
          </a:p>
          <a:p>
            <a:r>
              <a:rPr lang="fi-FI" sz="2000" dirty="0"/>
              <a:t>2026. </a:t>
            </a:r>
            <a:r>
              <a:rPr lang="fi-FI" sz="2000" dirty="0" err="1"/>
              <a:t>aastal</a:t>
            </a:r>
            <a:r>
              <a:rPr lang="et-EE" sz="2000" dirty="0"/>
              <a:t> suurendati JVS sihtrühmasid ja sõeluuringule </a:t>
            </a:r>
            <a:r>
              <a:rPr lang="fi-FI" sz="2000" dirty="0"/>
              <a:t> </a:t>
            </a:r>
            <a:r>
              <a:rPr lang="et-EE" sz="2000" dirty="0"/>
              <a:t>kutsutakse </a:t>
            </a:r>
            <a:r>
              <a:rPr lang="fi-FI" sz="2000" dirty="0" err="1"/>
              <a:t>kõiki</a:t>
            </a:r>
            <a:r>
              <a:rPr lang="fi-FI" sz="2000" dirty="0"/>
              <a:t> </a:t>
            </a:r>
            <a:r>
              <a:rPr lang="et-EE" sz="2000" dirty="0"/>
              <a:t>kindlustatud ja kindlustamata </a:t>
            </a:r>
            <a:r>
              <a:rPr lang="fi-FI" sz="2000" dirty="0"/>
              <a:t>naisi ja </a:t>
            </a:r>
            <a:r>
              <a:rPr lang="fi-FI" sz="2000" dirty="0" err="1"/>
              <a:t>mehi</a:t>
            </a:r>
            <a:r>
              <a:rPr lang="fi-FI" sz="2000" dirty="0"/>
              <a:t> </a:t>
            </a:r>
            <a:r>
              <a:rPr lang="fi-FI" sz="2000" dirty="0" err="1"/>
              <a:t>sünniaastaga</a:t>
            </a:r>
            <a:r>
              <a:rPr lang="fi-FI" sz="2000" dirty="0"/>
              <a:t> 1958, 1960, 1962, 1964, 1966, 1968, 1970.</a:t>
            </a:r>
            <a:endParaRPr lang="et-EE" sz="2000" dirty="0"/>
          </a:p>
          <a:p>
            <a:r>
              <a:rPr lang="et-EE" sz="2000" dirty="0"/>
              <a:t>Uue sõeluuringu </a:t>
            </a:r>
            <a:r>
              <a:rPr lang="et-EE" sz="2000" dirty="0" err="1"/>
              <a:t>ühishanke</a:t>
            </a:r>
            <a:r>
              <a:rPr lang="et-EE" sz="2000" dirty="0"/>
              <a:t> teostas PERH+TÜK. Hanke võitja Mediq OÜ</a:t>
            </a:r>
          </a:p>
          <a:p>
            <a:r>
              <a:rPr lang="et-EE" sz="2000" b="1" dirty="0"/>
              <a:t>Proovimaterjalide tellimise kontakt on sama- </a:t>
            </a:r>
            <a:r>
              <a:rPr lang="et-EE" sz="2000" b="1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jvstellimus@mediq.com</a:t>
            </a:r>
            <a:endParaRPr lang="et-EE" sz="2000" b="1" dirty="0">
              <a:solidFill>
                <a:srgbClr val="467886"/>
              </a:solidFill>
            </a:endParaRPr>
          </a:p>
          <a:p>
            <a:r>
              <a:rPr lang="et-EE" sz="2000" dirty="0"/>
              <a:t>Hanke üleminekuga seotud info- </a:t>
            </a:r>
          </a:p>
          <a:p>
            <a:pPr lvl="1"/>
            <a:r>
              <a:rPr lang="et-EE" sz="1600" dirty="0"/>
              <a:t>I kvartal ei ole võimalik tellida kogu aasta sihtrühma proovimaterjale.</a:t>
            </a:r>
          </a:p>
          <a:p>
            <a:pPr lvl="1"/>
            <a:r>
              <a:rPr lang="et-EE" sz="1600" dirty="0"/>
              <a:t>Uued proovimaterjalid</a:t>
            </a:r>
          </a:p>
          <a:p>
            <a:pPr lvl="1"/>
            <a:r>
              <a:rPr lang="et-EE" sz="1600" dirty="0"/>
              <a:t>Hajutada patsiente terve aasta peale- pikad </a:t>
            </a:r>
            <a:r>
              <a:rPr lang="et-EE" sz="1600" dirty="0" err="1"/>
              <a:t>koloskoopia</a:t>
            </a:r>
            <a:r>
              <a:rPr lang="et-EE" sz="1600" dirty="0"/>
              <a:t> järjekorrad</a:t>
            </a:r>
          </a:p>
          <a:p>
            <a:pPr marL="0" indent="0">
              <a:buNone/>
            </a:pPr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3692793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257</Words>
  <Application>Microsoft Office PowerPoint</Application>
  <PresentationFormat>Widescreen</PresentationFormat>
  <Paragraphs>49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Perearstikonkursid</vt:lpstr>
      <vt:lpstr>Praegu käimas 01.01.2026-30.01.2026</vt:lpstr>
      <vt:lpstr>Veebruar 01.02.2026-02.03.2026</vt:lpstr>
      <vt:lpstr>perearst@tervisekassa.ee</vt:lpstr>
      <vt:lpstr>JVS  Jämesoolevähi sõeluuring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Silja Vanaisak</dc:creator>
  <cp:lastModifiedBy>David Juv Kogan</cp:lastModifiedBy>
  <cp:revision>1</cp:revision>
  <dcterms:created xsi:type="dcterms:W3CDTF">2024-09-25T11:31:00Z</dcterms:created>
  <dcterms:modified xsi:type="dcterms:W3CDTF">2026-02-09T14:56:34Z</dcterms:modified>
</cp:coreProperties>
</file>