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6252" r:id="rId5"/>
    <p:sldId id="275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A67"/>
    <a:srgbClr val="ECBC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A9EC2C-D35F-4194-A5E5-F66BA5E2010A}" v="1" dt="2026-03-26T12:12:32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7"/>
    <p:restoredTop sz="94595"/>
  </p:normalViewPr>
  <p:slideViewPr>
    <p:cSldViewPr snapToGrid="0">
      <p:cViewPr varScale="1">
        <p:scale>
          <a:sx n="85" d="100"/>
          <a:sy n="85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C2519-C6B3-DCF4-02DB-4E2757945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0610A-3E7A-F15D-4E06-C11F6BEB6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E81A5-1E08-D97D-80B4-BC740B1C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2B90C-C7DC-4120-C172-73A97271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1DC76-480C-B63C-6B47-B9B9665D3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1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66AD1-6DBD-C0A0-ADF4-B9FD9488F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A458-C32E-2672-5A97-34856E759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A2714-9CD0-BDC3-BCB9-BF3FD75E5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951CD-8401-7783-1C3A-AE1D80C2E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9BA16-B793-4386-ABF4-FD67A129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0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0620-4EED-D9F2-12AA-5D21B7F135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C7FD46-8071-98BA-C6B9-9C6013CEE9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31EB8-C0AC-87E2-E603-2DADE2D3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CA80D-680D-BF47-658B-B574C8F5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E7AD8-2182-DB5A-B145-C1F7D409E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B16A3-E365-B34B-C820-3759EEDF3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AEFC2-26A1-F363-7DE9-B58693705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F750C-E492-8D91-2369-DF3AE5807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ED841-264E-82E1-9B52-7CC856257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3901B-1C2D-8E94-3C1E-289CE1A8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38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FE23-9A56-9741-11C1-AF7111B56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ABB47-85DE-2343-6584-CCBEDA73B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C2C85-E5B7-5B51-B20E-6DC026BF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E1803-A9A1-453E-8B49-52D528F4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E3906-3D59-6D97-472F-D262DB624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9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68CCA-BED1-3E6E-A6DE-1084B433A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5AE43-54E6-9E38-3833-852284341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C2CCC-C580-47D2-B298-C4CE473B9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71C36-52A7-C94F-F079-A7101205A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9A583-58A0-2312-4891-31AE819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1DB5E-8A7E-B872-334B-73A95E287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3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07788-32D9-9F36-075C-638D37853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BDF71-5810-926D-119E-FD8F98CE9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91D89-41A3-8EFC-2003-DB0ADB4DA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6B755-7DBD-BD85-6758-E1F3780CD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FEA12-865F-5B74-7E1C-2D2C57CD80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063299-FBFE-78A7-9B97-B51456174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B81F0A-8C68-5EB9-E936-512F5B56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9B0FBB-A693-90D5-171F-6B8F2B68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8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9459E-646B-BC74-5342-9D9342F2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FDFD49-D959-98A8-CE7F-B19447BCF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E814B-7385-A95A-3AD9-F15AEFBD4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DB3D3-39B5-1858-7C1D-45676EA9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2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859600-0EF4-44C2-E3F2-CECB8A378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00BB25-4909-2866-3F39-73AD81930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FC33E-998B-DFCD-37B0-07158C72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9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D375E-FCBF-6216-7748-96BF5D2F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5B278-009B-8148-EDCF-492194312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A59A1C-C79E-C11B-34C6-CB9630C76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312E7-D420-FFE6-E0A0-E1430D6D9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0110A-0163-463E-538C-CF261467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396D2-95FB-4124-718F-9B88610BF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6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6CC26-CAE6-5E26-E5C9-F6D3DC01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1753D6-616A-50DC-3146-C508ADC01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B9C79-1CDA-D8FA-6288-A93DCF5EA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4A028-4A7F-F6C6-FDA8-5261065B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43ADD-B2F0-F67E-F15D-08D0728A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39C9A-821E-6E06-C7C3-9F1616DD8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7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F0FC38-6A9B-8491-E8C3-4CAA8E41B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623A5-9C88-764B-91D5-C7B8D4E86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F75D9-090D-C3C8-6868-87309F3D79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D71D53-962F-F447-AEA8-D1E460258FF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63502-BD70-EC1F-0048-8AD004E8A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64EAE-E0E6-CDEE-7B60-253D19805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51D72-C81A-344C-8B82-D9FA3D35B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0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ervisekassa.ee/partnerile/raviasutusele/tootervishoi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2EE54-E1B8-2222-73D6-AE0D3EE43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8F6F3-5728-91E0-D0F2-3E5BC068B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5511"/>
          </a:xfrm>
        </p:spPr>
        <p:txBody>
          <a:bodyPr>
            <a:normAutofit fontScale="90000"/>
          </a:bodyPr>
          <a:lstStyle/>
          <a:p>
            <a:br>
              <a:rPr lang="et-EE" dirty="0">
                <a:solidFill>
                  <a:srgbClr val="000000"/>
                </a:solidFill>
                <a:ea typeface="+mj-lt"/>
                <a:cs typeface="+mj-lt"/>
              </a:rPr>
            </a:br>
            <a:r>
              <a:rPr lang="et-EE" sz="3600" b="1" dirty="0">
                <a:solidFill>
                  <a:srgbClr val="073A67"/>
                </a:solidFill>
              </a:rPr>
              <a:t>Tervishoiuteenuste loetelu (TTL) muudatused alates 01.04.2026</a:t>
            </a:r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4CC64677-7258-6799-FCDB-BE33A3E0CF8B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9016F8F9-50B9-1FBD-5DB2-446AD0B8E48A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3C5BC0C-849A-0AB3-DABD-CAC1961442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7E2C072-8F0C-DB91-E31E-8D4AFDB2060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1400" b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Muutub haiguskoormuse arvestamise alus</a:t>
            </a:r>
          </a:p>
          <a:p>
            <a:pPr marL="0" indent="0">
              <a:buNone/>
            </a:pPr>
            <a:r>
              <a:rPr lang="et-EE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Edaspidi ei vaadata haiguskoormust enam eelneva kahe  kalendriaastate alusel, vaid arvestus toimub liikuva 24 kuu alusel.</a:t>
            </a:r>
          </a:p>
          <a:p>
            <a:pPr marL="0" indent="0">
              <a:buNone/>
            </a:pPr>
            <a:r>
              <a:rPr lang="et-EE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Arvesse lähevad tasuarvestuse kuule vahetult eelnevad 24 kalendrikuud.</a:t>
            </a:r>
          </a:p>
          <a:p>
            <a:pPr marL="0" indent="0">
              <a:buNone/>
            </a:pPr>
            <a:r>
              <a:rPr lang="et-EE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Näide:</a:t>
            </a:r>
          </a:p>
          <a:p>
            <a:pPr marL="0" indent="0">
              <a:buNone/>
            </a:pPr>
            <a:r>
              <a:rPr lang="et-EE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Kui tasu arvestatakse aprillis 2026, siis võetakse haiguskoormuse arvestamisel aluseks periood aprill 2024 – märts 2026 (mitte enam 2024 ja 2025 kalendriaasta).</a:t>
            </a:r>
          </a:p>
          <a:p>
            <a:r>
              <a:rPr lang="et-EE" sz="1400" b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Täpsustus pearaha ja nimistuülese teenusekorralduse komponendi koefitsiendi rakendamine</a:t>
            </a:r>
          </a:p>
          <a:p>
            <a:pPr marL="0" indent="0">
              <a:buNone/>
            </a:pPr>
            <a:r>
              <a:rPr lang="et-EE" sz="1400" b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aasta tulemuste hindamisel </a:t>
            </a:r>
            <a:r>
              <a:rPr lang="et-EE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ja B taseme saamise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eelduseks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kõik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praksise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kaudu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tegutsevad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nimistud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saavutanud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PKS </a:t>
            </a:r>
            <a:r>
              <a:rPr lang="fi-FI" sz="1400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tulemuse</a:t>
            </a:r>
            <a:r>
              <a:rPr lang="fi-FI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≥ 0,8.</a:t>
            </a:r>
            <a:endParaRPr lang="et-EE" sz="1400" dirty="0">
              <a:solidFill>
                <a:srgbClr val="073A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t-EE" sz="1400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Erand: hinnataval aastal liitunud nimistuid (sh uued nimistud, asendusnimistud ja 0‑nimistud) ei arvestata, kui nende PKS tulemus ei ole veel täidetud – eesmärk on vältida, et kvaliteeditaset mõjutaks nimistu, millel pole olnud piisavalt aega PKS‑i nõuete täitmiseks</a:t>
            </a:r>
          </a:p>
          <a:p>
            <a:r>
              <a:rPr lang="et-EE" sz="1400" b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Rakendub kollektiivlepingu palgamõju</a:t>
            </a:r>
          </a:p>
          <a:p>
            <a:pPr marL="0" indent="0">
              <a:buNone/>
            </a:pPr>
            <a:endParaRPr lang="en-EE" sz="1400" dirty="0">
              <a:solidFill>
                <a:srgbClr val="073A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8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B686F5-6738-98C0-30DB-387F779CA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4BC37-568B-B8B3-967D-75D18AAD1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212" y="429752"/>
            <a:ext cx="10515600" cy="570215"/>
          </a:xfrm>
        </p:spPr>
        <p:txBody>
          <a:bodyPr>
            <a:noAutofit/>
          </a:bodyPr>
          <a:lstStyle/>
          <a:p>
            <a:r>
              <a:rPr lang="fi-FI" sz="3600" b="1" dirty="0">
                <a:solidFill>
                  <a:srgbClr val="073A67"/>
                </a:solidFill>
              </a:rPr>
              <a:t>TVL </a:t>
            </a:r>
            <a:r>
              <a:rPr lang="et-EE" sz="3600" b="1" dirty="0">
                <a:solidFill>
                  <a:srgbClr val="073A67"/>
                </a:solidFill>
              </a:rPr>
              <a:t>põhjusega </a:t>
            </a:r>
            <a:r>
              <a:rPr lang="fi-FI" sz="3600" b="1" dirty="0">
                <a:solidFill>
                  <a:srgbClr val="073A67"/>
                </a:solidFill>
              </a:rPr>
              <a:t>P21 </a:t>
            </a:r>
            <a:r>
              <a:rPr lang="et-EE" sz="3200" b="1" dirty="0">
                <a:solidFill>
                  <a:srgbClr val="073A67"/>
                </a:solidFill>
              </a:rPr>
              <a:t>(töötingimuste ajutine kergendamine)</a:t>
            </a:r>
            <a:endParaRPr lang="en-US" sz="3200" b="1" dirty="0">
              <a:solidFill>
                <a:srgbClr val="073A67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62A4F-2FB4-0934-CAA1-FA346F86F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212" y="1250414"/>
            <a:ext cx="8814383" cy="5177834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t-EE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Muudatused alates </a:t>
            </a:r>
            <a:r>
              <a:rPr lang="et-EE" b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01.04.2026</a:t>
            </a:r>
            <a:r>
              <a:rPr lang="et-EE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i-FI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Pika</a:t>
            </a:r>
            <a:r>
              <a:rPr lang="et-EE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ajalise haiguse ajal</a:t>
            </a:r>
            <a:r>
              <a:rPr lang="fi-FI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haiguslehe</a:t>
            </a:r>
            <a:r>
              <a:rPr lang="et-EE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(põhjusega 21) alusel kergemates tingimustes</a:t>
            </a:r>
            <a:r>
              <a:rPr lang="fi-FI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tööle</a:t>
            </a:r>
            <a:r>
              <a:rPr lang="fi-FI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asumise</a:t>
            </a:r>
            <a:r>
              <a:rPr lang="fi-FI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varasemaks</a:t>
            </a:r>
            <a:r>
              <a:rPr lang="fi-FI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toomine</a:t>
            </a:r>
            <a:r>
              <a:rPr lang="et-EE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endParaRPr lang="et-EE" i="1" dirty="0">
              <a:solidFill>
                <a:srgbClr val="073A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Haiguslehel viibiv inimene saab haiguslehe tööst vabastamise põhjusega 21 alusel naasta tööle terviseseisundile vastavates kohandatud tingimustes (nt osalise koormusega või kergemate ülesannetega) juba alates </a:t>
            </a:r>
            <a:r>
              <a:rPr lang="et-EE" b="1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 haigus-päevast </a:t>
            </a:r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(varasemalt 61. päevast).</a:t>
            </a:r>
          </a:p>
          <a:p>
            <a:pPr lvl="1"/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Muutus rakendub kõikidele juhtumitele, kus inimene on </a:t>
            </a:r>
            <a:r>
              <a:rPr lang="et-EE" b="1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enne 01.04.2026</a:t>
            </a:r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t-EE" b="1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haiguslehel viibinud vähemalt 30 päeva</a:t>
            </a:r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P21 järghaiguslehte on võimalik ette avada </a:t>
            </a:r>
            <a:r>
              <a:rPr lang="et-EE" b="1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15st juhtumi päevast</a:t>
            </a:r>
            <a:r>
              <a:rPr lang="et-EE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t-EE" dirty="0">
              <a:solidFill>
                <a:srgbClr val="073A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t-EE" sz="2400" b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Näiteid P21 avamise kohta:</a:t>
            </a:r>
          </a:p>
          <a:p>
            <a:pPr marL="0" indent="0">
              <a:buNone/>
            </a:pPr>
            <a:r>
              <a:rPr lang="et-EE" sz="2400" i="1" u="sng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Näide 1:</a:t>
            </a:r>
            <a:r>
              <a:rPr lang="et-EE" sz="2400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Inimese haigusjuhtum algab esmase TVL-</a:t>
            </a:r>
            <a:r>
              <a:rPr lang="et-EE" sz="2400" i="1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t-EE" sz="2400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01.04.2026. P21 on võimalik avada 15.04.2026, lehe alguskuupäevaga 01.05.2026.</a:t>
            </a:r>
          </a:p>
          <a:p>
            <a:pPr marL="0" indent="0">
              <a:buNone/>
            </a:pPr>
            <a:r>
              <a:rPr lang="et-EE" sz="2400" i="1" u="sng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Näide 2:</a:t>
            </a:r>
            <a:r>
              <a:rPr lang="et-EE" sz="2400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Inimese haigusjuhtum algab esmase TVL-</a:t>
            </a:r>
            <a:r>
              <a:rPr lang="et-EE" sz="2400" i="1" dirty="0" err="1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t-EE" sz="2400" i="1" dirty="0">
                <a:solidFill>
                  <a:srgbClr val="073A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15.03.2023. P21 on võimalik avada 01.04.2026, lehe alguskuupäevaga 14.04.2026</a:t>
            </a:r>
            <a:r>
              <a:rPr lang="et-EE" dirty="0">
                <a:solidFill>
                  <a:srgbClr val="073A67"/>
                </a:solidFill>
                <a:latin typeface="-apple-system"/>
              </a:rPr>
              <a:t>.</a:t>
            </a:r>
            <a:endParaRPr lang="et-EE" dirty="0">
              <a:solidFill>
                <a:srgbClr val="073A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t-EE" sz="500" dirty="0">
              <a:solidFill>
                <a:srgbClr val="073A67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030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7814D7-C6E9-7565-3C9E-191740647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A04CE-C100-45B5-ACC8-AAEEB478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0215"/>
          </a:xfrm>
        </p:spPr>
        <p:txBody>
          <a:bodyPr>
            <a:noAutofit/>
          </a:bodyPr>
          <a:lstStyle/>
          <a:p>
            <a:r>
              <a:rPr lang="fi-FI" sz="3600" b="1" dirty="0">
                <a:solidFill>
                  <a:srgbClr val="073A67"/>
                </a:solidFill>
              </a:rPr>
              <a:t>TVL </a:t>
            </a:r>
            <a:r>
              <a:rPr lang="et-EE" sz="3600" b="1" dirty="0">
                <a:solidFill>
                  <a:srgbClr val="073A67"/>
                </a:solidFill>
              </a:rPr>
              <a:t>põhjusega </a:t>
            </a:r>
            <a:r>
              <a:rPr lang="fi-FI" sz="3600" b="1" dirty="0">
                <a:solidFill>
                  <a:srgbClr val="073A67"/>
                </a:solidFill>
              </a:rPr>
              <a:t>P21 </a:t>
            </a:r>
            <a:r>
              <a:rPr lang="et-EE" sz="3200" b="1" dirty="0">
                <a:solidFill>
                  <a:srgbClr val="073A67"/>
                </a:solidFill>
              </a:rPr>
              <a:t>(töötingimuste ajutine kergendamine)</a:t>
            </a:r>
            <a:endParaRPr lang="en-US" sz="3200" b="1" dirty="0">
              <a:solidFill>
                <a:srgbClr val="073A67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D5D23-AE46-1830-4A7E-43ED45758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95"/>
            <a:ext cx="8814383" cy="51778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z="2000" b="1" dirty="0">
                <a:solidFill>
                  <a:srgbClr val="073A67"/>
                </a:solidFill>
              </a:rPr>
              <a:t>Patsiendi teavitamine </a:t>
            </a:r>
            <a:r>
              <a:rPr lang="et-EE" sz="2000" dirty="0">
                <a:solidFill>
                  <a:srgbClr val="073A67"/>
                </a:solidFill>
              </a:rPr>
              <a:t>P21 võimalusest: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t-EE" sz="1600" dirty="0">
                <a:solidFill>
                  <a:srgbClr val="073A67"/>
                </a:solidFill>
              </a:rPr>
              <a:t>perearst tutvustab patsiendile kohandatud töö võimalust,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t-EE" sz="1600" dirty="0">
                <a:solidFill>
                  <a:srgbClr val="073A67"/>
                </a:solidFill>
              </a:rPr>
              <a:t>arutatakse tööle naasmise võimalust kohandatud tingimustel pikaajalise haigusjuhtumi korral.</a:t>
            </a:r>
            <a:endParaRPr lang="et-EE" sz="800" dirty="0">
              <a:solidFill>
                <a:srgbClr val="073A67"/>
              </a:solidFill>
            </a:endParaRPr>
          </a:p>
          <a:p>
            <a:r>
              <a:rPr lang="et-EE" sz="2000" dirty="0">
                <a:solidFill>
                  <a:srgbClr val="073A67"/>
                </a:solidFill>
              </a:rPr>
              <a:t>Perearstil võimalik </a:t>
            </a:r>
            <a:r>
              <a:rPr lang="et-EE" sz="2000" b="1" dirty="0">
                <a:solidFill>
                  <a:srgbClr val="073A67"/>
                </a:solidFill>
              </a:rPr>
              <a:t>kergema töö tingimuste kirjeldamiseks </a:t>
            </a:r>
            <a:r>
              <a:rPr lang="et-EE" sz="2000" dirty="0">
                <a:solidFill>
                  <a:srgbClr val="073A67"/>
                </a:solidFill>
              </a:rPr>
              <a:t>küsida </a:t>
            </a:r>
            <a:r>
              <a:rPr lang="et-EE" sz="2000" dirty="0" err="1">
                <a:solidFill>
                  <a:srgbClr val="073A67"/>
                </a:solidFill>
              </a:rPr>
              <a:t>eKonsultatsiooni</a:t>
            </a:r>
            <a:r>
              <a:rPr lang="et-EE" sz="2000" dirty="0">
                <a:solidFill>
                  <a:srgbClr val="073A67"/>
                </a:solidFill>
              </a:rPr>
              <a:t> </a:t>
            </a:r>
            <a:r>
              <a:rPr lang="et-EE" sz="2000" b="1" dirty="0">
                <a:solidFill>
                  <a:srgbClr val="073A67"/>
                </a:solidFill>
              </a:rPr>
              <a:t>töötervishoiuarstilt</a:t>
            </a:r>
            <a:r>
              <a:rPr lang="et-EE" sz="2000" dirty="0">
                <a:solidFill>
                  <a:srgbClr val="073A67"/>
                </a:solidFill>
              </a:rPr>
              <a:t> (teenus koodiga 3039). </a:t>
            </a:r>
          </a:p>
          <a:p>
            <a:r>
              <a:rPr lang="et-EE" sz="2200" dirty="0">
                <a:solidFill>
                  <a:srgbClr val="073A67"/>
                </a:solidFill>
                <a:cs typeface="Times New Roman"/>
              </a:rPr>
              <a:t>Teenust osutavad 01.04 seisuga HVA-haiglad: </a:t>
            </a:r>
            <a:r>
              <a:rPr lang="et-EE" sz="2000" b="1" dirty="0">
                <a:solidFill>
                  <a:srgbClr val="073A67"/>
                </a:solidFill>
                <a:cs typeface="Times New Roman"/>
              </a:rPr>
              <a:t>Põhja-Eesti Regionaalhaigla, Viljandi Haigla, Narva Haigla.</a:t>
            </a:r>
            <a:endParaRPr lang="et-EE" sz="500" b="1" dirty="0">
              <a:solidFill>
                <a:srgbClr val="073A67"/>
              </a:solidFill>
              <a:cs typeface="Times New Roman"/>
            </a:endParaRPr>
          </a:p>
          <a:p>
            <a:r>
              <a:rPr lang="et-EE" sz="2000" dirty="0">
                <a:solidFill>
                  <a:srgbClr val="073A67"/>
                </a:solidFill>
                <a:cs typeface="Times New Roman"/>
              </a:rPr>
              <a:t>Juhendid: </a:t>
            </a:r>
            <a:r>
              <a:rPr lang="et-EE" sz="2000" dirty="0">
                <a:solidFill>
                  <a:srgbClr val="073A67"/>
                </a:solidFill>
                <a:cs typeface="Times New Roman"/>
                <a:hlinkClick r:id="rId3"/>
              </a:rPr>
              <a:t>https://tervisekassa.ee/partnerile/raviasutusele/tootervishoid</a:t>
            </a:r>
            <a:endParaRPr lang="et-EE" sz="2000" dirty="0">
              <a:solidFill>
                <a:srgbClr val="073A67"/>
              </a:solidFill>
              <a:cs typeface="Times New Roman"/>
            </a:endParaRPr>
          </a:p>
          <a:p>
            <a:pPr marL="0" indent="0">
              <a:buNone/>
            </a:pPr>
            <a:endParaRPr lang="et-EE" sz="2000" dirty="0">
              <a:solidFill>
                <a:srgbClr val="073A67"/>
              </a:solidFill>
              <a:cs typeface="Times New Roman"/>
            </a:endParaRPr>
          </a:p>
          <a:p>
            <a:endParaRPr lang="et-EE" sz="2000" b="1" dirty="0">
              <a:solidFill>
                <a:srgbClr val="073A67"/>
              </a:solidFill>
              <a:cs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BB3784-907F-42B6-1AC3-1374AABA4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1354" y="4362403"/>
            <a:ext cx="3868073" cy="2072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424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915E40571AC0449EDF3E0FF4DB9D94" ma:contentTypeVersion="27" ma:contentTypeDescription="Create a new document." ma:contentTypeScope="" ma:versionID="50b7aedff98fdd7cd1e89312e7d5e8e9">
  <xsd:schema xmlns:xsd="http://www.w3.org/2001/XMLSchema" xmlns:xs="http://www.w3.org/2001/XMLSchema" xmlns:p="http://schemas.microsoft.com/office/2006/metadata/properties" xmlns:ns1="http://schemas.microsoft.com/sharepoint/v3" xmlns:ns2="fba58e3c-88d7-47b5-83a3-f2277f39d6e1" xmlns:ns3="d563ee63-fc49-4e0f-9474-773f50116adb" targetNamespace="http://schemas.microsoft.com/office/2006/metadata/properties" ma:root="true" ma:fieldsID="da9a978a1ea8bb01f9359f716366df86" ns1:_="" ns2:_="" ns3:_="">
    <xsd:import namespace="http://schemas.microsoft.com/sharepoint/v3"/>
    <xsd:import namespace="fba58e3c-88d7-47b5-83a3-f2277f39d6e1"/>
    <xsd:import namespace="d563ee63-fc49-4e0f-9474-773f50116a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Eri_x00f5_eteenu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a58e3c-88d7-47b5-83a3-f2277f39d6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0dfdd9a-08aa-49ba-8b8c-1f0b5c74e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ri_x00f5_eteenus" ma:index="25" nillable="true" ma:displayName="Eriõe teenus" ma:description="Siin tähtsamad eriõe teenuse ja katseprojektia seotud dokumendid" ma:format="Dropdown" ma:internalName="Eri_x00f5_eteenus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63ee63-fc49-4e0f-9474-773f50116ad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03e119c7-e299-4254-971c-a0fd98709c42}" ma:internalName="TaxCatchAll" ma:showField="CatchAllData" ma:web="d563ee63-fc49-4e0f-9474-773f50116a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d563ee63-fc49-4e0f-9474-773f50116adb" xsi:nil="true"/>
    <lcf76f155ced4ddcb4097134ff3c332f xmlns="fba58e3c-88d7-47b5-83a3-f2277f39d6e1">
      <Terms xmlns="http://schemas.microsoft.com/office/infopath/2007/PartnerControls"/>
    </lcf76f155ced4ddcb4097134ff3c332f>
    <Eri_x00f5_eteenus xmlns="fba58e3c-88d7-47b5-83a3-f2277f39d6e1" xsi:nil="true"/>
  </documentManagement>
</p:properties>
</file>

<file path=customXml/itemProps1.xml><?xml version="1.0" encoding="utf-8"?>
<ds:datastoreItem xmlns:ds="http://schemas.openxmlformats.org/officeDocument/2006/customXml" ds:itemID="{AE79F447-E055-4034-BB3A-F8D4E5EC90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256055-4920-4C16-BF8D-45A691AA85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a58e3c-88d7-47b5-83a3-f2277f39d6e1"/>
    <ds:schemaRef ds:uri="d563ee63-fc49-4e0f-9474-773f50116a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AA087D-AEA2-42AA-8D9D-87C13CDE5567}">
  <ds:schemaRefs>
    <ds:schemaRef ds:uri="http://schemas.microsoft.com/office/2006/documentManagement/types"/>
    <ds:schemaRef ds:uri="fba58e3c-88d7-47b5-83a3-f2277f39d6e1"/>
    <ds:schemaRef ds:uri="http://schemas.microsoft.com/office/2006/metadata/properties"/>
    <ds:schemaRef ds:uri="http://purl.org/dc/elements/1.1/"/>
    <ds:schemaRef ds:uri="http://purl.org/dc/terms/"/>
    <ds:schemaRef ds:uri="http://purl.org/dc/dcmitype/"/>
    <ds:schemaRef ds:uri="d563ee63-fc49-4e0f-9474-773f50116adb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12491</TotalTime>
  <Words>359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Tervishoiuteenuste loetelu (TTL) muudatused alates 01.04.2026</vt:lpstr>
      <vt:lpstr>TVL põhjusega P21 (töötingimuste ajutine kergendamine)</vt:lpstr>
      <vt:lpstr>TVL põhjusega P21 (töötingimuste ajutine kergendamine)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Maarja Säde</dc:creator>
  <cp:lastModifiedBy>Anu Valli</cp:lastModifiedBy>
  <cp:revision>19</cp:revision>
  <dcterms:created xsi:type="dcterms:W3CDTF">2026-02-04T12:02:56Z</dcterms:created>
  <dcterms:modified xsi:type="dcterms:W3CDTF">2026-03-30T18:19:57Z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0x0101005E915E40571AC0449EDF3E0FF4DB9D94</vt:lpwstr>
  </property>
</Properties>
</file>